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8288000"/>
  <p:notesSz cx="6858000" cy="9144000"/>
  <p:embeddedFontLst>
    <p:embeddedFont>
      <p:font typeface="Bricolage Grotesque Condensed" panose="020B0604020202020204" charset="0"/>
      <p:regular r:id="rId12"/>
    </p:embeddedFont>
    <p:embeddedFont>
      <p:font typeface="Bricolage Grotesque Condensed Bold" panose="020B0604020202020204" charset="0"/>
      <p:regular r:id="rId13"/>
    </p:embeddedFont>
    <p:embeddedFont>
      <p:font typeface="Bricolage Grotesque Condensed Ultra-Bold" panose="020B0604020202020204" charset="0"/>
      <p:regular r:id="rId14"/>
    </p:embeddedFont>
    <p:embeddedFont>
      <p:font typeface="TT Hoves" panose="020B0604020202020204" charset="0"/>
      <p:regular r:id="rId15"/>
    </p:embeddedFont>
    <p:embeddedFont>
      <p:font typeface="TT Hoves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EF1F3E-B741-4040-B7C2-6DD6D2736D58}" v="1" dt="2025-11-10T20:18:01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1" d="100"/>
          <a:sy n="31" d="100"/>
        </p:scale>
        <p:origin x="173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hyperlink" Target="https://scholasticstanding.media.uconn.edu/wp-content/uploads/sites/1500/2025/10/UConn-Academic-Dismissal-Appeal-Form-Sample.docx" TargetMode="External"/><Relationship Id="rId3" Type="http://schemas.openxmlformats.org/officeDocument/2006/relationships/image" Target="../media/image32.svg"/><Relationship Id="rId21" Type="http://schemas.openxmlformats.org/officeDocument/2006/relationships/image" Target="../media/image50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image" Target="../media/image46.svg"/><Relationship Id="rId25" Type="http://schemas.openxmlformats.org/officeDocument/2006/relationships/hyperlink" Target="https://scholasticstanding.uconn.edu/academicstandingbylaws/" TargetMode="External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hyperlink" Target="https://achieve.uconn.ed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hyperlink" Target="https://scholasticstanding.uconn.edu/critical-information-for-students-subject-to-dismissal/" TargetMode="External"/><Relationship Id="rId32" Type="http://schemas.openxmlformats.org/officeDocument/2006/relationships/hyperlink" Target="https://international.global.uconn.edu" TargetMode="External"/><Relationship Id="rId5" Type="http://schemas.openxmlformats.org/officeDocument/2006/relationships/image" Target="../media/image34.svg"/><Relationship Id="rId15" Type="http://schemas.openxmlformats.org/officeDocument/2006/relationships/image" Target="../media/image44.png"/><Relationship Id="rId23" Type="http://schemas.openxmlformats.org/officeDocument/2006/relationships/hyperlink" Target="https://scholasticstanding.uconn.edu" TargetMode="External"/><Relationship Id="rId28" Type="http://schemas.openxmlformats.org/officeDocument/2006/relationships/hyperlink" Target="https://scholasticstanding.uconn.edu/mandatory_student_actions/" TargetMode="External"/><Relationship Id="rId10" Type="http://schemas.openxmlformats.org/officeDocument/2006/relationships/image" Target="../media/image39.svg"/><Relationship Id="rId19" Type="http://schemas.openxmlformats.org/officeDocument/2006/relationships/image" Target="../media/image48.svg"/><Relationship Id="rId31" Type="http://schemas.openxmlformats.org/officeDocument/2006/relationships/hyperlink" Target="https://provost.uconn.edu/cultural-centers-programs/" TargetMode="External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svg"/><Relationship Id="rId22" Type="http://schemas.openxmlformats.org/officeDocument/2006/relationships/hyperlink" Target="https://scholasticstanding.uconn.edu/dismissal_process_deadlines/" TargetMode="External"/><Relationship Id="rId27" Type="http://schemas.openxmlformats.org/officeDocument/2006/relationships/hyperlink" Target="https://scholasticstanding.media.uconn.edu/wp-content/uploads/sites/1500/2025/10/Sample-Dismissal-Appeal-Form-Questions-2.docx" TargetMode="External"/><Relationship Id="rId30" Type="http://schemas.openxmlformats.org/officeDocument/2006/relationships/hyperlink" Target="https://dos.uconn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hyperlink" Target="https://scholasticstanding.uconn.ed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sticstanding.uconn.edu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scholasticstanding.uconn.ed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5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828800" y="1600200"/>
            <a:ext cx="14571643" cy="2007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79"/>
              </a:lnSpc>
            </a:pPr>
            <a:r>
              <a:rPr lang="en-US" sz="11700" b="1" spc="-351" dirty="0">
                <a:solidFill>
                  <a:srgbClr val="F5F3F1"/>
                </a:solidFill>
                <a:latin typeface="Bricolage Grotesque Condensed Ultra-Bold"/>
                <a:ea typeface="Bricolage Grotesque Condensed Ultra-Bold"/>
                <a:cs typeface="Bricolage Grotesque Condensed Ultra-Bold"/>
                <a:sym typeface="Bricolage Grotesque Condensed Ultra-Bold"/>
              </a:rPr>
              <a:t>TIPS FOR SUBMITTING YOUR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96262" y="2676438"/>
            <a:ext cx="18448096" cy="6007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0"/>
              </a:lnSpc>
            </a:pPr>
            <a:r>
              <a:rPr lang="en-US" sz="35000" b="1" spc="-1050" dirty="0">
                <a:solidFill>
                  <a:srgbClr val="F5F3F1"/>
                </a:solidFill>
                <a:latin typeface="Bricolage Grotesque Condensed Ultra-Bold"/>
                <a:ea typeface="Bricolage Grotesque Condensed Ultra-Bold"/>
                <a:cs typeface="Bricolage Grotesque Condensed Ultra-Bold"/>
                <a:sym typeface="Bricolage Grotesque Condensed Ultra-Bold"/>
              </a:rPr>
              <a:t>DISMISSAL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77993" y="7142765"/>
            <a:ext cx="12140007" cy="6007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0"/>
              </a:lnSpc>
            </a:pPr>
            <a:r>
              <a:rPr lang="en-US" sz="35000" b="1" spc="-1050">
                <a:solidFill>
                  <a:srgbClr val="F5F3F1"/>
                </a:solidFill>
                <a:latin typeface="Bricolage Grotesque Condensed Ultra-Bold"/>
                <a:ea typeface="Bricolage Grotesque Condensed Ultra-Bold"/>
                <a:cs typeface="Bricolage Grotesque Condensed Ultra-Bold"/>
                <a:sym typeface="Bricolage Grotesque Condensed Ultra-Bold"/>
              </a:rPr>
              <a:t>APPEAL</a:t>
            </a:r>
          </a:p>
        </p:txBody>
      </p:sp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82520" y="13574770"/>
            <a:ext cx="18853041" cy="2413495"/>
            <a:chOff x="0" y="0"/>
            <a:chExt cx="5169709" cy="661807"/>
          </a:xfrm>
        </p:grpSpPr>
        <p:sp>
          <p:nvSpPr>
            <p:cNvPr id="4" name="TextBox 4"/>
            <p:cNvSpPr txBox="1"/>
            <p:nvPr/>
          </p:nvSpPr>
          <p:spPr>
            <a:xfrm>
              <a:off x="0" y="-47625"/>
              <a:ext cx="5169709" cy="709432"/>
            </a:xfrm>
            <a:prstGeom prst="rect">
              <a:avLst/>
            </a:prstGeom>
          </p:spPr>
          <p:txBody>
            <a:bodyPr lIns="27446" tIns="27446" rIns="27446" bIns="27446" rtlCol="0" anchor="ctr"/>
            <a:lstStyle/>
            <a:p>
              <a:pPr algn="ctr">
                <a:lnSpc>
                  <a:spcPts val="1437"/>
                </a:lnSpc>
              </a:pPr>
              <a:endParaRPr/>
            </a:p>
          </p:txBody>
        </p:sp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169709" cy="661807"/>
            </a:xfrm>
            <a:custGeom>
              <a:avLst/>
              <a:gdLst/>
              <a:ahLst/>
              <a:cxnLst/>
              <a:rect l="l" t="t" r="r" b="b"/>
              <a:pathLst>
                <a:path w="5169709" h="661807">
                  <a:moveTo>
                    <a:pt x="0" y="0"/>
                  </a:moveTo>
                  <a:lnTo>
                    <a:pt x="5169709" y="0"/>
                  </a:lnTo>
                  <a:lnTo>
                    <a:pt x="5169709" y="661807"/>
                  </a:lnTo>
                  <a:lnTo>
                    <a:pt x="0" y="661807"/>
                  </a:ln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032665" y="14097417"/>
            <a:ext cx="10919006" cy="1647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78"/>
              </a:lnSpc>
            </a:pPr>
            <a:r>
              <a:rPr lang="en-US" sz="7268" spc="-290">
                <a:solidFill>
                  <a:srgbClr val="0097B2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A guide for UConn students who are </a:t>
            </a:r>
          </a:p>
          <a:p>
            <a:pPr algn="ctr">
              <a:lnSpc>
                <a:spcPts val="6178"/>
              </a:lnSpc>
            </a:pPr>
            <a:r>
              <a:rPr lang="en-US" sz="7268" spc="-290">
                <a:solidFill>
                  <a:srgbClr val="0097B2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Subject to Dismissal</a:t>
            </a: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0968" y="8300605"/>
            <a:ext cx="4367694" cy="4367694"/>
          </a:xfrm>
          <a:custGeom>
            <a:avLst/>
            <a:gdLst/>
            <a:ahLst/>
            <a:cxnLst/>
            <a:rect l="l" t="t" r="r" b="b"/>
            <a:pathLst>
              <a:path w="4367694" h="4367694">
                <a:moveTo>
                  <a:pt x="0" y="0"/>
                </a:moveTo>
                <a:lnTo>
                  <a:pt x="4367694" y="0"/>
                </a:lnTo>
                <a:lnTo>
                  <a:pt x="4367694" y="4367694"/>
                </a:lnTo>
                <a:lnTo>
                  <a:pt x="0" y="43676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 descr="UConn Office of Undergraduate Advising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40721" y="9497172"/>
            <a:ext cx="4008188" cy="2395541"/>
          </a:xfrm>
          <a:custGeom>
            <a:avLst/>
            <a:gdLst/>
            <a:ahLst/>
            <a:cxnLst/>
            <a:rect l="l" t="t" r="r" b="b"/>
            <a:pathLst>
              <a:path w="4008188" h="2395541">
                <a:moveTo>
                  <a:pt x="0" y="0"/>
                </a:moveTo>
                <a:lnTo>
                  <a:pt x="4008188" y="0"/>
                </a:lnTo>
                <a:lnTo>
                  <a:pt x="4008188" y="2395541"/>
                </a:lnTo>
                <a:lnTo>
                  <a:pt x="0" y="23955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5866" t="-163592" r="-80793" b="-1658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FC5C63D-15D7-0A84-E310-D9A51AFB9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9753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Tips for Submitting your Dismissal Appeal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B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2969" y="8772454"/>
            <a:ext cx="7885540" cy="2474597"/>
            <a:chOff x="0" y="0"/>
            <a:chExt cx="1168228" cy="36660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168228" cy="366607"/>
            </a:xfrm>
            <a:custGeom>
              <a:avLst/>
              <a:gdLst/>
              <a:ahLst/>
              <a:cxnLst/>
              <a:rect l="l" t="t" r="r" b="b"/>
              <a:pathLst>
                <a:path w="1168228" h="366607">
                  <a:moveTo>
                    <a:pt x="29454" y="0"/>
                  </a:moveTo>
                  <a:lnTo>
                    <a:pt x="1138775" y="0"/>
                  </a:lnTo>
                  <a:cubicBezTo>
                    <a:pt x="1155041" y="0"/>
                    <a:pt x="1168228" y="13187"/>
                    <a:pt x="1168228" y="29454"/>
                  </a:cubicBezTo>
                  <a:lnTo>
                    <a:pt x="1168228" y="337153"/>
                  </a:lnTo>
                  <a:cubicBezTo>
                    <a:pt x="1168228" y="344965"/>
                    <a:pt x="1165125" y="352457"/>
                    <a:pt x="1159601" y="357980"/>
                  </a:cubicBezTo>
                  <a:cubicBezTo>
                    <a:pt x="1154078" y="363504"/>
                    <a:pt x="1146586" y="366607"/>
                    <a:pt x="1138775" y="366607"/>
                  </a:cubicBezTo>
                  <a:lnTo>
                    <a:pt x="29454" y="366607"/>
                  </a:lnTo>
                  <a:cubicBezTo>
                    <a:pt x="21642" y="366607"/>
                    <a:pt x="14150" y="363504"/>
                    <a:pt x="8627" y="357980"/>
                  </a:cubicBezTo>
                  <a:cubicBezTo>
                    <a:pt x="3103" y="352457"/>
                    <a:pt x="0" y="344965"/>
                    <a:pt x="0" y="337153"/>
                  </a:cubicBezTo>
                  <a:lnTo>
                    <a:pt x="0" y="29454"/>
                  </a:lnTo>
                  <a:cubicBezTo>
                    <a:pt x="0" y="13187"/>
                    <a:pt x="13187" y="0"/>
                    <a:pt x="29454" y="0"/>
                  </a:cubicBez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168228" cy="4237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2074" y="11661389"/>
            <a:ext cx="7885540" cy="2474597"/>
            <a:chOff x="0" y="0"/>
            <a:chExt cx="1168228" cy="36660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168228" cy="366607"/>
            </a:xfrm>
            <a:custGeom>
              <a:avLst/>
              <a:gdLst/>
              <a:ahLst/>
              <a:cxnLst/>
              <a:rect l="l" t="t" r="r" b="b"/>
              <a:pathLst>
                <a:path w="1168228" h="366607">
                  <a:moveTo>
                    <a:pt x="29454" y="0"/>
                  </a:moveTo>
                  <a:lnTo>
                    <a:pt x="1138775" y="0"/>
                  </a:lnTo>
                  <a:cubicBezTo>
                    <a:pt x="1155041" y="0"/>
                    <a:pt x="1168228" y="13187"/>
                    <a:pt x="1168228" y="29454"/>
                  </a:cubicBezTo>
                  <a:lnTo>
                    <a:pt x="1168228" y="337153"/>
                  </a:lnTo>
                  <a:cubicBezTo>
                    <a:pt x="1168228" y="344965"/>
                    <a:pt x="1165125" y="352457"/>
                    <a:pt x="1159601" y="357980"/>
                  </a:cubicBezTo>
                  <a:cubicBezTo>
                    <a:pt x="1154078" y="363504"/>
                    <a:pt x="1146586" y="366607"/>
                    <a:pt x="1138775" y="366607"/>
                  </a:cubicBezTo>
                  <a:lnTo>
                    <a:pt x="29454" y="366607"/>
                  </a:lnTo>
                  <a:cubicBezTo>
                    <a:pt x="21642" y="366607"/>
                    <a:pt x="14150" y="363504"/>
                    <a:pt x="8627" y="357980"/>
                  </a:cubicBezTo>
                  <a:cubicBezTo>
                    <a:pt x="3103" y="352457"/>
                    <a:pt x="0" y="344965"/>
                    <a:pt x="0" y="337153"/>
                  </a:cubicBezTo>
                  <a:lnTo>
                    <a:pt x="0" y="29454"/>
                  </a:lnTo>
                  <a:cubicBezTo>
                    <a:pt x="0" y="13187"/>
                    <a:pt x="13187" y="0"/>
                    <a:pt x="29454" y="0"/>
                  </a:cubicBez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168228" cy="4237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15472" y="8772454"/>
            <a:ext cx="7885540" cy="2474597"/>
            <a:chOff x="0" y="0"/>
            <a:chExt cx="1168228" cy="366607"/>
          </a:xfrm>
        </p:grpSpPr>
        <p:sp>
          <p:nvSpPr>
            <p:cNvPr id="9" name="Freeform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168228" cy="366607"/>
            </a:xfrm>
            <a:custGeom>
              <a:avLst/>
              <a:gdLst/>
              <a:ahLst/>
              <a:cxnLst/>
              <a:rect l="l" t="t" r="r" b="b"/>
              <a:pathLst>
                <a:path w="1168228" h="366607">
                  <a:moveTo>
                    <a:pt x="29454" y="0"/>
                  </a:moveTo>
                  <a:lnTo>
                    <a:pt x="1138775" y="0"/>
                  </a:lnTo>
                  <a:cubicBezTo>
                    <a:pt x="1155041" y="0"/>
                    <a:pt x="1168228" y="13187"/>
                    <a:pt x="1168228" y="29454"/>
                  </a:cubicBezTo>
                  <a:lnTo>
                    <a:pt x="1168228" y="337153"/>
                  </a:lnTo>
                  <a:cubicBezTo>
                    <a:pt x="1168228" y="344965"/>
                    <a:pt x="1165125" y="352457"/>
                    <a:pt x="1159601" y="357980"/>
                  </a:cubicBezTo>
                  <a:cubicBezTo>
                    <a:pt x="1154078" y="363504"/>
                    <a:pt x="1146586" y="366607"/>
                    <a:pt x="1138775" y="366607"/>
                  </a:cubicBezTo>
                  <a:lnTo>
                    <a:pt x="29454" y="366607"/>
                  </a:lnTo>
                  <a:cubicBezTo>
                    <a:pt x="21642" y="366607"/>
                    <a:pt x="14150" y="363504"/>
                    <a:pt x="8627" y="357980"/>
                  </a:cubicBezTo>
                  <a:cubicBezTo>
                    <a:pt x="3103" y="352457"/>
                    <a:pt x="0" y="344965"/>
                    <a:pt x="0" y="337153"/>
                  </a:cubicBezTo>
                  <a:lnTo>
                    <a:pt x="0" y="29454"/>
                  </a:lnTo>
                  <a:cubicBezTo>
                    <a:pt x="0" y="13187"/>
                    <a:pt x="13187" y="0"/>
                    <a:pt x="29454" y="0"/>
                  </a:cubicBez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168228" cy="4237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94577" y="11661389"/>
            <a:ext cx="7885540" cy="2474597"/>
            <a:chOff x="0" y="0"/>
            <a:chExt cx="1168228" cy="366607"/>
          </a:xfrm>
        </p:grpSpPr>
        <p:sp>
          <p:nvSpPr>
            <p:cNvPr id="12" name="Freeform 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168228" cy="366607"/>
            </a:xfrm>
            <a:custGeom>
              <a:avLst/>
              <a:gdLst/>
              <a:ahLst/>
              <a:cxnLst/>
              <a:rect l="l" t="t" r="r" b="b"/>
              <a:pathLst>
                <a:path w="1168228" h="366607">
                  <a:moveTo>
                    <a:pt x="29454" y="0"/>
                  </a:moveTo>
                  <a:lnTo>
                    <a:pt x="1138775" y="0"/>
                  </a:lnTo>
                  <a:cubicBezTo>
                    <a:pt x="1155041" y="0"/>
                    <a:pt x="1168228" y="13187"/>
                    <a:pt x="1168228" y="29454"/>
                  </a:cubicBezTo>
                  <a:lnTo>
                    <a:pt x="1168228" y="337153"/>
                  </a:lnTo>
                  <a:cubicBezTo>
                    <a:pt x="1168228" y="344965"/>
                    <a:pt x="1165125" y="352457"/>
                    <a:pt x="1159601" y="357980"/>
                  </a:cubicBezTo>
                  <a:cubicBezTo>
                    <a:pt x="1154078" y="363504"/>
                    <a:pt x="1146586" y="366607"/>
                    <a:pt x="1138775" y="366607"/>
                  </a:cubicBezTo>
                  <a:lnTo>
                    <a:pt x="29454" y="366607"/>
                  </a:lnTo>
                  <a:cubicBezTo>
                    <a:pt x="21642" y="366607"/>
                    <a:pt x="14150" y="363504"/>
                    <a:pt x="8627" y="357980"/>
                  </a:cubicBezTo>
                  <a:cubicBezTo>
                    <a:pt x="3103" y="352457"/>
                    <a:pt x="0" y="344965"/>
                    <a:pt x="0" y="337153"/>
                  </a:cubicBezTo>
                  <a:lnTo>
                    <a:pt x="0" y="29454"/>
                  </a:lnTo>
                  <a:cubicBezTo>
                    <a:pt x="0" y="13187"/>
                    <a:pt x="13187" y="0"/>
                    <a:pt x="29454" y="0"/>
                  </a:cubicBez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168228" cy="4237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94577" y="5908665"/>
            <a:ext cx="7885540" cy="2474597"/>
            <a:chOff x="0" y="0"/>
            <a:chExt cx="1168228" cy="366607"/>
          </a:xfrm>
        </p:grpSpPr>
        <p:sp>
          <p:nvSpPr>
            <p:cNvPr id="15" name="Freeform 1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168228" cy="366607"/>
            </a:xfrm>
            <a:custGeom>
              <a:avLst/>
              <a:gdLst/>
              <a:ahLst/>
              <a:cxnLst/>
              <a:rect l="l" t="t" r="r" b="b"/>
              <a:pathLst>
                <a:path w="1168228" h="366607">
                  <a:moveTo>
                    <a:pt x="29454" y="0"/>
                  </a:moveTo>
                  <a:lnTo>
                    <a:pt x="1138775" y="0"/>
                  </a:lnTo>
                  <a:cubicBezTo>
                    <a:pt x="1155041" y="0"/>
                    <a:pt x="1168228" y="13187"/>
                    <a:pt x="1168228" y="29454"/>
                  </a:cubicBezTo>
                  <a:lnTo>
                    <a:pt x="1168228" y="337153"/>
                  </a:lnTo>
                  <a:cubicBezTo>
                    <a:pt x="1168228" y="344965"/>
                    <a:pt x="1165125" y="352457"/>
                    <a:pt x="1159601" y="357980"/>
                  </a:cubicBezTo>
                  <a:cubicBezTo>
                    <a:pt x="1154078" y="363504"/>
                    <a:pt x="1146586" y="366607"/>
                    <a:pt x="1138775" y="366607"/>
                  </a:cubicBezTo>
                  <a:lnTo>
                    <a:pt x="29454" y="366607"/>
                  </a:lnTo>
                  <a:cubicBezTo>
                    <a:pt x="21642" y="366607"/>
                    <a:pt x="14150" y="363504"/>
                    <a:pt x="8627" y="357980"/>
                  </a:cubicBezTo>
                  <a:cubicBezTo>
                    <a:pt x="3103" y="352457"/>
                    <a:pt x="0" y="344965"/>
                    <a:pt x="0" y="337153"/>
                  </a:cubicBezTo>
                  <a:lnTo>
                    <a:pt x="0" y="29454"/>
                  </a:lnTo>
                  <a:cubicBezTo>
                    <a:pt x="0" y="13187"/>
                    <a:pt x="13187" y="0"/>
                    <a:pt x="29454" y="0"/>
                  </a:cubicBez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168228" cy="4237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2074" y="5908665"/>
            <a:ext cx="7885540" cy="2474597"/>
            <a:chOff x="0" y="0"/>
            <a:chExt cx="1168228" cy="366607"/>
          </a:xfrm>
        </p:grpSpPr>
        <p:sp>
          <p:nvSpPr>
            <p:cNvPr id="18" name="Freeform 1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168228" cy="366607"/>
            </a:xfrm>
            <a:custGeom>
              <a:avLst/>
              <a:gdLst/>
              <a:ahLst/>
              <a:cxnLst/>
              <a:rect l="l" t="t" r="r" b="b"/>
              <a:pathLst>
                <a:path w="1168228" h="366607">
                  <a:moveTo>
                    <a:pt x="29454" y="0"/>
                  </a:moveTo>
                  <a:lnTo>
                    <a:pt x="1138775" y="0"/>
                  </a:lnTo>
                  <a:cubicBezTo>
                    <a:pt x="1155041" y="0"/>
                    <a:pt x="1168228" y="13187"/>
                    <a:pt x="1168228" y="29454"/>
                  </a:cubicBezTo>
                  <a:lnTo>
                    <a:pt x="1168228" y="337153"/>
                  </a:lnTo>
                  <a:cubicBezTo>
                    <a:pt x="1168228" y="344965"/>
                    <a:pt x="1165125" y="352457"/>
                    <a:pt x="1159601" y="357980"/>
                  </a:cubicBezTo>
                  <a:cubicBezTo>
                    <a:pt x="1154078" y="363504"/>
                    <a:pt x="1146586" y="366607"/>
                    <a:pt x="1138775" y="366607"/>
                  </a:cubicBezTo>
                  <a:lnTo>
                    <a:pt x="29454" y="366607"/>
                  </a:lnTo>
                  <a:cubicBezTo>
                    <a:pt x="21642" y="366607"/>
                    <a:pt x="14150" y="363504"/>
                    <a:pt x="8627" y="357980"/>
                  </a:cubicBezTo>
                  <a:cubicBezTo>
                    <a:pt x="3103" y="352457"/>
                    <a:pt x="0" y="344965"/>
                    <a:pt x="0" y="337153"/>
                  </a:cubicBezTo>
                  <a:lnTo>
                    <a:pt x="0" y="29454"/>
                  </a:lnTo>
                  <a:cubicBezTo>
                    <a:pt x="0" y="13187"/>
                    <a:pt x="13187" y="0"/>
                    <a:pt x="29454" y="0"/>
                  </a:cubicBez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1168228" cy="4237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grpSp>
        <p:nvGrpSpPr>
          <p:cNvPr id="20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7818" y="14629244"/>
            <a:ext cx="3739414" cy="2879183"/>
            <a:chOff x="0" y="0"/>
            <a:chExt cx="553987" cy="426546"/>
          </a:xfrm>
        </p:grpSpPr>
        <p:sp>
          <p:nvSpPr>
            <p:cNvPr id="21" name="Freeform 2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53987" cy="426546"/>
            </a:xfrm>
            <a:custGeom>
              <a:avLst/>
              <a:gdLst/>
              <a:ahLst/>
              <a:cxnLst/>
              <a:rect l="l" t="t" r="r" b="b"/>
              <a:pathLst>
                <a:path w="553987" h="426546">
                  <a:moveTo>
                    <a:pt x="62111" y="0"/>
                  </a:moveTo>
                  <a:lnTo>
                    <a:pt x="491877" y="0"/>
                  </a:lnTo>
                  <a:cubicBezTo>
                    <a:pt x="526179" y="0"/>
                    <a:pt x="553987" y="27808"/>
                    <a:pt x="553987" y="62111"/>
                  </a:cubicBezTo>
                  <a:lnTo>
                    <a:pt x="553987" y="364435"/>
                  </a:lnTo>
                  <a:cubicBezTo>
                    <a:pt x="553987" y="398738"/>
                    <a:pt x="526179" y="426546"/>
                    <a:pt x="491877" y="426546"/>
                  </a:cubicBezTo>
                  <a:lnTo>
                    <a:pt x="62111" y="426546"/>
                  </a:lnTo>
                  <a:cubicBezTo>
                    <a:pt x="27808" y="426546"/>
                    <a:pt x="0" y="398738"/>
                    <a:pt x="0" y="364435"/>
                  </a:cubicBezTo>
                  <a:lnTo>
                    <a:pt x="0" y="62111"/>
                  </a:lnTo>
                  <a:cubicBezTo>
                    <a:pt x="0" y="27808"/>
                    <a:pt x="27808" y="0"/>
                    <a:pt x="62111" y="0"/>
                  </a:cubicBez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553987" cy="483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grpSp>
        <p:nvGrpSpPr>
          <p:cNvPr id="23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7818" y="3343437"/>
            <a:ext cx="16582350" cy="2134175"/>
            <a:chOff x="0" y="0"/>
            <a:chExt cx="2456644" cy="316174"/>
          </a:xfrm>
        </p:grpSpPr>
        <p:sp>
          <p:nvSpPr>
            <p:cNvPr id="24" name="Freeform 2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456644" cy="316174"/>
            </a:xfrm>
            <a:custGeom>
              <a:avLst/>
              <a:gdLst/>
              <a:ahLst/>
              <a:cxnLst/>
              <a:rect l="l" t="t" r="r" b="b"/>
              <a:pathLst>
                <a:path w="2456644" h="316174">
                  <a:moveTo>
                    <a:pt x="14006" y="0"/>
                  </a:moveTo>
                  <a:lnTo>
                    <a:pt x="2442638" y="0"/>
                  </a:lnTo>
                  <a:cubicBezTo>
                    <a:pt x="2450374" y="0"/>
                    <a:pt x="2456644" y="6271"/>
                    <a:pt x="2456644" y="14006"/>
                  </a:cubicBezTo>
                  <a:lnTo>
                    <a:pt x="2456644" y="302168"/>
                  </a:lnTo>
                  <a:cubicBezTo>
                    <a:pt x="2456644" y="309903"/>
                    <a:pt x="2450374" y="316174"/>
                    <a:pt x="2442638" y="316174"/>
                  </a:cubicBezTo>
                  <a:lnTo>
                    <a:pt x="14006" y="316174"/>
                  </a:lnTo>
                  <a:cubicBezTo>
                    <a:pt x="6271" y="316174"/>
                    <a:pt x="0" y="309903"/>
                    <a:pt x="0" y="302168"/>
                  </a:cubicBezTo>
                  <a:lnTo>
                    <a:pt x="0" y="14006"/>
                  </a:lnTo>
                  <a:cubicBezTo>
                    <a:pt x="0" y="6271"/>
                    <a:pt x="6271" y="0"/>
                    <a:pt x="14006" y="0"/>
                  </a:cubicBez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2456644" cy="373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sp>
        <p:nvSpPr>
          <p:cNvPr id="26" name="Freeform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79764" y="6435839"/>
            <a:ext cx="1553129" cy="1512359"/>
          </a:xfrm>
          <a:custGeom>
            <a:avLst/>
            <a:gdLst/>
            <a:ahLst/>
            <a:cxnLst/>
            <a:rect l="l" t="t" r="r" b="b"/>
            <a:pathLst>
              <a:path w="1553129" h="1512359">
                <a:moveTo>
                  <a:pt x="0" y="0"/>
                </a:moveTo>
                <a:lnTo>
                  <a:pt x="1553129" y="0"/>
                </a:lnTo>
                <a:lnTo>
                  <a:pt x="1553129" y="1512359"/>
                </a:lnTo>
                <a:lnTo>
                  <a:pt x="0" y="1512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96978" y="14629244"/>
            <a:ext cx="3780636" cy="2879183"/>
            <a:chOff x="0" y="0"/>
            <a:chExt cx="560094" cy="426546"/>
          </a:xfrm>
        </p:grpSpPr>
        <p:sp>
          <p:nvSpPr>
            <p:cNvPr id="28" name="Freeform 2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60094" cy="426546"/>
            </a:xfrm>
            <a:custGeom>
              <a:avLst/>
              <a:gdLst/>
              <a:ahLst/>
              <a:cxnLst/>
              <a:rect l="l" t="t" r="r" b="b"/>
              <a:pathLst>
                <a:path w="560094" h="426546">
                  <a:moveTo>
                    <a:pt x="61433" y="0"/>
                  </a:moveTo>
                  <a:lnTo>
                    <a:pt x="498661" y="0"/>
                  </a:lnTo>
                  <a:cubicBezTo>
                    <a:pt x="532590" y="0"/>
                    <a:pt x="560094" y="27505"/>
                    <a:pt x="560094" y="61433"/>
                  </a:cubicBezTo>
                  <a:lnTo>
                    <a:pt x="560094" y="365112"/>
                  </a:lnTo>
                  <a:cubicBezTo>
                    <a:pt x="560094" y="399041"/>
                    <a:pt x="532590" y="426546"/>
                    <a:pt x="498661" y="426546"/>
                  </a:cubicBezTo>
                  <a:lnTo>
                    <a:pt x="61433" y="426546"/>
                  </a:lnTo>
                  <a:cubicBezTo>
                    <a:pt x="27505" y="426546"/>
                    <a:pt x="0" y="399041"/>
                    <a:pt x="0" y="365112"/>
                  </a:cubicBezTo>
                  <a:lnTo>
                    <a:pt x="0" y="61433"/>
                  </a:lnTo>
                  <a:cubicBezTo>
                    <a:pt x="0" y="27505"/>
                    <a:pt x="27505" y="0"/>
                    <a:pt x="61433" y="0"/>
                  </a:cubicBez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57150"/>
              <a:ext cx="560094" cy="483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sp>
        <p:nvSpPr>
          <p:cNvPr id="30" name="Freeform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26843" y="12211529"/>
            <a:ext cx="1414925" cy="1519007"/>
          </a:xfrm>
          <a:custGeom>
            <a:avLst/>
            <a:gdLst/>
            <a:ahLst/>
            <a:cxnLst/>
            <a:rect l="l" t="t" r="r" b="b"/>
            <a:pathLst>
              <a:path w="1414925" h="1519007">
                <a:moveTo>
                  <a:pt x="0" y="0"/>
                </a:moveTo>
                <a:lnTo>
                  <a:pt x="1414925" y="0"/>
                </a:lnTo>
                <a:lnTo>
                  <a:pt x="1414925" y="1519007"/>
                </a:lnTo>
                <a:lnTo>
                  <a:pt x="0" y="15190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4394" y="15809074"/>
            <a:ext cx="1326261" cy="1522846"/>
          </a:xfrm>
          <a:custGeom>
            <a:avLst/>
            <a:gdLst/>
            <a:ahLst/>
            <a:cxnLst/>
            <a:rect l="l" t="t" r="r" b="b"/>
            <a:pathLst>
              <a:path w="1326261" h="1522846">
                <a:moveTo>
                  <a:pt x="0" y="0"/>
                </a:moveTo>
                <a:lnTo>
                  <a:pt x="1326261" y="0"/>
                </a:lnTo>
                <a:lnTo>
                  <a:pt x="1326261" y="1522846"/>
                </a:lnTo>
                <a:lnTo>
                  <a:pt x="0" y="15228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12640" y="3804901"/>
            <a:ext cx="1337111" cy="1337111"/>
          </a:xfrm>
          <a:custGeom>
            <a:avLst/>
            <a:gdLst/>
            <a:ahLst/>
            <a:cxnLst/>
            <a:rect l="l" t="t" r="r" b="b"/>
            <a:pathLst>
              <a:path w="1337111" h="1337111">
                <a:moveTo>
                  <a:pt x="0" y="0"/>
                </a:moveTo>
                <a:lnTo>
                  <a:pt x="1337112" y="0"/>
                </a:lnTo>
                <a:lnTo>
                  <a:pt x="1337112" y="1337111"/>
                </a:lnTo>
                <a:lnTo>
                  <a:pt x="0" y="13371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4636" y="6326797"/>
            <a:ext cx="1544531" cy="1544531"/>
          </a:xfrm>
          <a:custGeom>
            <a:avLst/>
            <a:gdLst/>
            <a:ahLst/>
            <a:cxnLst/>
            <a:rect l="l" t="t" r="r" b="b"/>
            <a:pathLst>
              <a:path w="1544531" h="1544531">
                <a:moveTo>
                  <a:pt x="0" y="0"/>
                </a:moveTo>
                <a:lnTo>
                  <a:pt x="1544531" y="0"/>
                </a:lnTo>
                <a:lnTo>
                  <a:pt x="1544531" y="1544530"/>
                </a:lnTo>
                <a:lnTo>
                  <a:pt x="0" y="15445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0824" y="9116778"/>
            <a:ext cx="1664285" cy="1735691"/>
          </a:xfrm>
          <a:custGeom>
            <a:avLst/>
            <a:gdLst/>
            <a:ahLst/>
            <a:cxnLst/>
            <a:rect l="l" t="t" r="r" b="b"/>
            <a:pathLst>
              <a:path w="1664285" h="1735691">
                <a:moveTo>
                  <a:pt x="0" y="0"/>
                </a:moveTo>
                <a:lnTo>
                  <a:pt x="1664284" y="0"/>
                </a:lnTo>
                <a:lnTo>
                  <a:pt x="1664284" y="1735691"/>
                </a:lnTo>
                <a:lnTo>
                  <a:pt x="0" y="173569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t="-77372" r="-819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5" name="Group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13571" y="9026521"/>
            <a:ext cx="659317" cy="431522"/>
            <a:chOff x="0" y="0"/>
            <a:chExt cx="97677" cy="63929"/>
          </a:xfrm>
        </p:grpSpPr>
        <p:sp>
          <p:nvSpPr>
            <p:cNvPr id="36" name="Freeform 3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97677" cy="63929"/>
            </a:xfrm>
            <a:custGeom>
              <a:avLst/>
              <a:gdLst/>
              <a:ahLst/>
              <a:cxnLst/>
              <a:rect l="l" t="t" r="r" b="b"/>
              <a:pathLst>
                <a:path w="97677" h="63929">
                  <a:moveTo>
                    <a:pt x="31965" y="0"/>
                  </a:moveTo>
                  <a:lnTo>
                    <a:pt x="65712" y="0"/>
                  </a:lnTo>
                  <a:cubicBezTo>
                    <a:pt x="74190" y="0"/>
                    <a:pt x="82320" y="3368"/>
                    <a:pt x="88314" y="9362"/>
                  </a:cubicBezTo>
                  <a:cubicBezTo>
                    <a:pt x="94309" y="15357"/>
                    <a:pt x="97677" y="23487"/>
                    <a:pt x="97677" y="31965"/>
                  </a:cubicBezTo>
                  <a:lnTo>
                    <a:pt x="97677" y="31965"/>
                  </a:lnTo>
                  <a:cubicBezTo>
                    <a:pt x="97677" y="40442"/>
                    <a:pt x="94309" y="48572"/>
                    <a:pt x="88314" y="54567"/>
                  </a:cubicBezTo>
                  <a:cubicBezTo>
                    <a:pt x="82320" y="60562"/>
                    <a:pt x="74190" y="63929"/>
                    <a:pt x="65712" y="63929"/>
                  </a:cubicBezTo>
                  <a:lnTo>
                    <a:pt x="31965" y="63929"/>
                  </a:lnTo>
                  <a:cubicBezTo>
                    <a:pt x="23487" y="63929"/>
                    <a:pt x="15357" y="60562"/>
                    <a:pt x="9362" y="54567"/>
                  </a:cubicBezTo>
                  <a:cubicBezTo>
                    <a:pt x="3368" y="48572"/>
                    <a:pt x="0" y="40442"/>
                    <a:pt x="0" y="31965"/>
                  </a:cubicBezTo>
                  <a:lnTo>
                    <a:pt x="0" y="31965"/>
                  </a:lnTo>
                  <a:cubicBezTo>
                    <a:pt x="0" y="23487"/>
                    <a:pt x="3368" y="15357"/>
                    <a:pt x="9362" y="9362"/>
                  </a:cubicBezTo>
                  <a:cubicBezTo>
                    <a:pt x="15357" y="3368"/>
                    <a:pt x="23487" y="0"/>
                    <a:pt x="31965" y="0"/>
                  </a:cubicBez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97677" cy="1210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sp>
        <p:nvSpPr>
          <p:cNvPr id="38" name="Freeform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0374" y="12149930"/>
            <a:ext cx="1558793" cy="1515926"/>
          </a:xfrm>
          <a:custGeom>
            <a:avLst/>
            <a:gdLst/>
            <a:ahLst/>
            <a:cxnLst/>
            <a:rect l="l" t="t" r="r" b="b"/>
            <a:pathLst>
              <a:path w="1558793" h="1515926">
                <a:moveTo>
                  <a:pt x="0" y="0"/>
                </a:moveTo>
                <a:lnTo>
                  <a:pt x="1558793" y="0"/>
                </a:lnTo>
                <a:lnTo>
                  <a:pt x="1558793" y="1515927"/>
                </a:lnTo>
                <a:lnTo>
                  <a:pt x="0" y="151592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21392" y="9473871"/>
            <a:ext cx="1625827" cy="1197015"/>
          </a:xfrm>
          <a:custGeom>
            <a:avLst/>
            <a:gdLst/>
            <a:ahLst/>
            <a:cxnLst/>
            <a:rect l="l" t="t" r="r" b="b"/>
            <a:pathLst>
              <a:path w="1625827" h="1197015">
                <a:moveTo>
                  <a:pt x="0" y="0"/>
                </a:moveTo>
                <a:lnTo>
                  <a:pt x="1625827" y="0"/>
                </a:lnTo>
                <a:lnTo>
                  <a:pt x="1625827" y="1197016"/>
                </a:lnTo>
                <a:lnTo>
                  <a:pt x="0" y="119701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7637" y="15809074"/>
            <a:ext cx="1079317" cy="1522846"/>
          </a:xfrm>
          <a:custGeom>
            <a:avLst/>
            <a:gdLst/>
            <a:ahLst/>
            <a:cxnLst/>
            <a:rect l="l" t="t" r="r" b="b"/>
            <a:pathLst>
              <a:path w="1079317" h="1522846">
                <a:moveTo>
                  <a:pt x="0" y="0"/>
                </a:moveTo>
                <a:lnTo>
                  <a:pt x="1079318" y="0"/>
                </a:lnTo>
                <a:lnTo>
                  <a:pt x="1079318" y="1522846"/>
                </a:lnTo>
                <a:lnTo>
                  <a:pt x="0" y="15228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1" name="Group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15472" y="14629244"/>
            <a:ext cx="3739414" cy="2879183"/>
            <a:chOff x="0" y="0"/>
            <a:chExt cx="553987" cy="426546"/>
          </a:xfrm>
        </p:grpSpPr>
        <p:sp>
          <p:nvSpPr>
            <p:cNvPr id="42" name="Freeform 4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53987" cy="426546"/>
            </a:xfrm>
            <a:custGeom>
              <a:avLst/>
              <a:gdLst/>
              <a:ahLst/>
              <a:cxnLst/>
              <a:rect l="l" t="t" r="r" b="b"/>
              <a:pathLst>
                <a:path w="553987" h="426546">
                  <a:moveTo>
                    <a:pt x="62111" y="0"/>
                  </a:moveTo>
                  <a:lnTo>
                    <a:pt x="491877" y="0"/>
                  </a:lnTo>
                  <a:cubicBezTo>
                    <a:pt x="526179" y="0"/>
                    <a:pt x="553987" y="27808"/>
                    <a:pt x="553987" y="62111"/>
                  </a:cubicBezTo>
                  <a:lnTo>
                    <a:pt x="553987" y="364435"/>
                  </a:lnTo>
                  <a:cubicBezTo>
                    <a:pt x="553987" y="398738"/>
                    <a:pt x="526179" y="426546"/>
                    <a:pt x="491877" y="426546"/>
                  </a:cubicBezTo>
                  <a:lnTo>
                    <a:pt x="62111" y="426546"/>
                  </a:lnTo>
                  <a:cubicBezTo>
                    <a:pt x="27808" y="426546"/>
                    <a:pt x="0" y="398738"/>
                    <a:pt x="0" y="364435"/>
                  </a:cubicBezTo>
                  <a:lnTo>
                    <a:pt x="0" y="62111"/>
                  </a:lnTo>
                  <a:cubicBezTo>
                    <a:pt x="0" y="27808"/>
                    <a:pt x="27808" y="0"/>
                    <a:pt x="62111" y="0"/>
                  </a:cubicBez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57150"/>
              <a:ext cx="553987" cy="483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sp>
        <p:nvSpPr>
          <p:cNvPr id="44" name="Freeform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74741" y="15677019"/>
            <a:ext cx="1516303" cy="1654901"/>
          </a:xfrm>
          <a:custGeom>
            <a:avLst/>
            <a:gdLst/>
            <a:ahLst/>
            <a:cxnLst/>
            <a:rect l="l" t="t" r="r" b="b"/>
            <a:pathLst>
              <a:path w="1516303" h="1654901">
                <a:moveTo>
                  <a:pt x="0" y="0"/>
                </a:moveTo>
                <a:lnTo>
                  <a:pt x="1516303" y="0"/>
                </a:lnTo>
                <a:lnTo>
                  <a:pt x="1516303" y="1654901"/>
                </a:lnTo>
                <a:lnTo>
                  <a:pt x="0" y="165490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5" name="Group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540703" y="14629244"/>
            <a:ext cx="3739414" cy="2879183"/>
            <a:chOff x="0" y="0"/>
            <a:chExt cx="553987" cy="426546"/>
          </a:xfrm>
        </p:grpSpPr>
        <p:sp>
          <p:nvSpPr>
            <p:cNvPr id="46" name="Freeform 4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53987" cy="426546"/>
            </a:xfrm>
            <a:custGeom>
              <a:avLst/>
              <a:gdLst/>
              <a:ahLst/>
              <a:cxnLst/>
              <a:rect l="l" t="t" r="r" b="b"/>
              <a:pathLst>
                <a:path w="553987" h="426546">
                  <a:moveTo>
                    <a:pt x="62111" y="0"/>
                  </a:moveTo>
                  <a:lnTo>
                    <a:pt x="491877" y="0"/>
                  </a:lnTo>
                  <a:cubicBezTo>
                    <a:pt x="526179" y="0"/>
                    <a:pt x="553987" y="27808"/>
                    <a:pt x="553987" y="62111"/>
                  </a:cubicBezTo>
                  <a:lnTo>
                    <a:pt x="553987" y="364435"/>
                  </a:lnTo>
                  <a:cubicBezTo>
                    <a:pt x="553987" y="398738"/>
                    <a:pt x="526179" y="426546"/>
                    <a:pt x="491877" y="426546"/>
                  </a:cubicBezTo>
                  <a:lnTo>
                    <a:pt x="62111" y="426546"/>
                  </a:lnTo>
                  <a:cubicBezTo>
                    <a:pt x="27808" y="426546"/>
                    <a:pt x="0" y="398738"/>
                    <a:pt x="0" y="364435"/>
                  </a:cubicBezTo>
                  <a:lnTo>
                    <a:pt x="0" y="62111"/>
                  </a:lnTo>
                  <a:cubicBezTo>
                    <a:pt x="0" y="27808"/>
                    <a:pt x="27808" y="0"/>
                    <a:pt x="62111" y="0"/>
                  </a:cubicBez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57150"/>
              <a:ext cx="553987" cy="483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sp>
        <p:nvSpPr>
          <p:cNvPr id="48" name="Freeform 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47980" y="16246995"/>
            <a:ext cx="2402146" cy="969866"/>
          </a:xfrm>
          <a:custGeom>
            <a:avLst/>
            <a:gdLst/>
            <a:ahLst/>
            <a:cxnLst/>
            <a:rect l="l" t="t" r="r" b="b"/>
            <a:pathLst>
              <a:path w="2402146" h="969866">
                <a:moveTo>
                  <a:pt x="0" y="0"/>
                </a:moveTo>
                <a:lnTo>
                  <a:pt x="2402146" y="0"/>
                </a:lnTo>
                <a:lnTo>
                  <a:pt x="2402146" y="969867"/>
                </a:lnTo>
                <a:lnTo>
                  <a:pt x="0" y="96986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TextBox 49"/>
          <p:cNvSpPr txBox="1">
            <a:spLocks noGrp="1"/>
          </p:cNvSpPr>
          <p:nvPr>
            <p:ph type="title" idx="4294967295"/>
          </p:nvPr>
        </p:nvSpPr>
        <p:spPr>
          <a:xfrm>
            <a:off x="1315668" y="1474924"/>
            <a:ext cx="15985344" cy="187203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0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2" b="1" i="0" u="none" strike="noStrike" kern="1200" cap="none" spc="-499" normalizeH="0" baseline="0" noProof="0" dirty="0">
                <a:ln>
                  <a:noFill/>
                </a:ln>
                <a:solidFill>
                  <a:srgbClr val="172552"/>
                </a:solidFill>
                <a:effectLst/>
                <a:uLnTx/>
                <a:uFillTx/>
                <a:latin typeface="Bricolage Grotesque Condensed Bold"/>
                <a:ea typeface="Bricolage Grotesque Condensed Bold"/>
                <a:cs typeface="Bricolage Grotesque Condensed Bold"/>
                <a:sym typeface="Bricolage Grotesque Condensed Bold"/>
              </a:rPr>
              <a:t>LINKS TO RESOURCES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940238" y="4105047"/>
            <a:ext cx="9762306" cy="784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8"/>
              </a:lnSpc>
              <a:spcBef>
                <a:spcPct val="0"/>
              </a:spcBef>
            </a:pPr>
            <a:r>
              <a:rPr lang="en-US" sz="5517" u="sng" dirty="0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  <a:hlinkClick r:id="rId22" tooltip="https://scholasticstanding.uconn.edu/dismissal_process_deadlin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Dismissal Appeal Process and Deadlines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875108" y="6374422"/>
            <a:ext cx="5882367" cy="1565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2"/>
              </a:lnSpc>
              <a:spcBef>
                <a:spcPct val="0"/>
              </a:spcBef>
            </a:pPr>
            <a:r>
              <a:rPr lang="en-US" sz="5538" u="sng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  <a:hlinkClick r:id="rId23" tooltip="https://scholasticstanding.uconn.ed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Academic Standing Website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388117" y="6452253"/>
            <a:ext cx="5737780" cy="1510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5"/>
              </a:lnSpc>
              <a:spcBef>
                <a:spcPct val="0"/>
              </a:spcBef>
            </a:pPr>
            <a:r>
              <a:rPr lang="en-US" sz="4299" u="sng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  <a:hlinkClick r:id="rId24" tooltip="https://scholasticstanding.uconn.edu/critical-information-for-students-subject-to-dismissa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Critical Information for Students Subject to Dismissal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2849664" y="9315063"/>
            <a:ext cx="5827950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  <a:spcBef>
                <a:spcPct val="0"/>
              </a:spcBef>
            </a:pPr>
            <a:r>
              <a:rPr lang="en-US" sz="5500" u="sng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  <a:hlinkClick r:id="rId25" tooltip="https://scholasticstanding.uconn.edu/academicstandingbylaw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Academic Standing-Related Bylaws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1631122" y="9162663"/>
            <a:ext cx="5251770" cy="17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4"/>
              </a:lnSpc>
              <a:spcBef>
                <a:spcPct val="0"/>
              </a:spcBef>
            </a:pPr>
            <a:r>
              <a:rPr lang="en-US" sz="5092" u="sng" dirty="0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  <a:hlinkClick r:id="rId26" tooltip="https://scholasticstanding.media.uconn.edu/wp-content/uploads/sites/1500/2025/10/Sample-Dismissal-Appeal-Form-Questions-2.doc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Dismissal Appeal Questions</a:t>
            </a:r>
            <a:endParaRPr lang="en-US" sz="5092" u="sng" dirty="0">
              <a:solidFill>
                <a:srgbClr val="002060"/>
              </a:solidFill>
              <a:latin typeface="Bricolage Grotesque Condensed"/>
              <a:ea typeface="Bricolage Grotesque Condensed"/>
              <a:cs typeface="Bricolage Grotesque Condensed"/>
              <a:sym typeface="Bricolage Grotesque Condensed"/>
              <a:hlinkClick r:id="rId27" tooltip="https://scholasticstanding.media.uconn.edu/wp-content/uploads/sites/1500/2025/10/Sample-Dismissal-Appeal-Form-Questions-2.docx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2754768" y="11990001"/>
            <a:ext cx="5827950" cy="1740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5"/>
              </a:lnSpc>
              <a:spcBef>
                <a:spcPct val="0"/>
              </a:spcBef>
            </a:pPr>
            <a:r>
              <a:rPr lang="en-US" sz="5000" u="sng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  <a:hlinkClick r:id="rId28" tooltip="https://scholasticstanding.uconn.edu/mandatory_student_action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Advisor Contacts and Mandatory Requirements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1421884" y="12106754"/>
            <a:ext cx="5704012" cy="871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4"/>
              </a:lnSpc>
              <a:spcBef>
                <a:spcPct val="0"/>
              </a:spcBef>
            </a:pPr>
            <a:r>
              <a:rPr lang="en-US" sz="5092">
                <a:solidFill>
                  <a:srgbClr val="172552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Dismissal Appeal Rubric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1447219" y="13151227"/>
            <a:ext cx="5550451" cy="548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8"/>
              </a:lnSpc>
              <a:spcBef>
                <a:spcPct val="0"/>
              </a:spcBef>
            </a:pPr>
            <a:r>
              <a:rPr lang="en-US" sz="3186">
                <a:solidFill>
                  <a:srgbClr val="172552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(how dismissal appeals are evaluated)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671533" y="14586089"/>
            <a:ext cx="1884076" cy="854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5"/>
              </a:lnSpc>
              <a:spcBef>
                <a:spcPct val="0"/>
              </a:spcBef>
            </a:pPr>
            <a:r>
              <a:rPr lang="en-US" sz="5000" u="sng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  <a:hlinkClick r:id="rId29" tooltip="https://achieve.uconn.ed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AAC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966712" y="15336136"/>
            <a:ext cx="3436119" cy="389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7"/>
              </a:lnSpc>
              <a:spcBef>
                <a:spcPct val="0"/>
              </a:spcBef>
            </a:pPr>
            <a:r>
              <a:rPr lang="en-US" sz="2300" dirty="0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Academic Achievement Center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845258" y="14586089"/>
            <a:ext cx="1884076" cy="854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5"/>
              </a:lnSpc>
              <a:spcBef>
                <a:spcPct val="0"/>
              </a:spcBef>
            </a:pPr>
            <a:r>
              <a:rPr lang="en-US" sz="5000" u="sng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  <a:hlinkClick r:id="rId30" tooltip="https://dos.uconn.ed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</a:t>
            </a:r>
          </a:p>
        </p:txBody>
      </p:sp>
      <p:sp>
        <p:nvSpPr>
          <p:cNvPr id="68" name="TextBox 62">
            <a:extLst>
              <a:ext uri="{FF2B5EF4-FFF2-40B4-BE49-F238E27FC236}">
                <a16:creationId xmlns:a16="http://schemas.microsoft.com/office/drawing/2014/main" id="{0B1C26F8-ED45-6BEB-5B8D-70FAD11863B4}"/>
              </a:ext>
            </a:extLst>
          </p:cNvPr>
          <p:cNvSpPr txBox="1"/>
          <p:nvPr/>
        </p:nvSpPr>
        <p:spPr>
          <a:xfrm>
            <a:off x="5069235" y="15362469"/>
            <a:ext cx="3436119" cy="389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7"/>
              </a:lnSpc>
              <a:spcBef>
                <a:spcPct val="0"/>
              </a:spcBef>
            </a:pPr>
            <a:r>
              <a:rPr lang="en-US" sz="2300" dirty="0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Dean of Students Office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9462190" y="14619134"/>
            <a:ext cx="3645978" cy="788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5"/>
              </a:lnSpc>
              <a:spcBef>
                <a:spcPct val="0"/>
              </a:spcBef>
            </a:pPr>
            <a:r>
              <a:rPr lang="en-US" sz="4600" u="sng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  <a:hlinkClick r:id="rId31" tooltip="https://provost.uconn.edu/cultural-centers-program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Cultural Centers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4860321" y="14586089"/>
            <a:ext cx="1100177" cy="854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5"/>
              </a:lnSpc>
              <a:spcBef>
                <a:spcPct val="0"/>
              </a:spcBef>
            </a:pPr>
            <a:r>
              <a:rPr lang="en-US" sz="5000" u="sng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  <a:hlinkClick r:id="rId32" tooltip="https://international.global.uconn.ed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CISS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4126436" y="15440799"/>
            <a:ext cx="2645234" cy="635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4"/>
              </a:lnSpc>
            </a:pPr>
            <a:r>
              <a:rPr lang="en-US" sz="2300" dirty="0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Center for International </a:t>
            </a:r>
          </a:p>
          <a:p>
            <a:pPr algn="ctr">
              <a:lnSpc>
                <a:spcPts val="2484"/>
              </a:lnSpc>
            </a:pPr>
            <a:r>
              <a:rPr lang="en-US" sz="2300" dirty="0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Students &amp; Scholars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5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49277" y="5939608"/>
            <a:ext cx="19025799" cy="12776158"/>
            <a:chOff x="0" y="-142875"/>
            <a:chExt cx="2818637" cy="1892764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818637" cy="1749889"/>
            </a:xfrm>
            <a:custGeom>
              <a:avLst/>
              <a:gdLst/>
              <a:ahLst/>
              <a:cxnLst/>
              <a:rect l="l" t="t" r="r" b="b"/>
              <a:pathLst>
                <a:path w="2818637" h="1749889">
                  <a:moveTo>
                    <a:pt x="0" y="0"/>
                  </a:moveTo>
                  <a:lnTo>
                    <a:pt x="2818637" y="0"/>
                  </a:lnTo>
                  <a:lnTo>
                    <a:pt x="2818637" y="1749889"/>
                  </a:lnTo>
                  <a:lnTo>
                    <a:pt x="0" y="1749889"/>
                  </a:ln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42875"/>
              <a:ext cx="2818637" cy="18927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0"/>
                </a:lnSpc>
              </a:pPr>
              <a:endParaRPr/>
            </a:p>
          </p:txBody>
        </p:sp>
      </p:grpSp>
      <p:sp>
        <p:nvSpPr>
          <p:cNvPr id="16" name="TextBox 16"/>
          <p:cNvSpPr txBox="1">
            <a:spLocks noGrp="1"/>
          </p:cNvSpPr>
          <p:nvPr>
            <p:ph type="title" idx="4294967295"/>
          </p:nvPr>
        </p:nvSpPr>
        <p:spPr>
          <a:xfrm>
            <a:off x="999497" y="89079"/>
            <a:ext cx="16328250" cy="31356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00" b="1" i="0" u="none" strike="noStrike" kern="1200" cap="none" spc="-549" normalizeH="0" baseline="0" noProof="0" dirty="0">
                <a:ln>
                  <a:noFill/>
                </a:ln>
                <a:solidFill>
                  <a:srgbClr val="F5F3F1"/>
                </a:solidFill>
                <a:effectLst/>
                <a:uLnTx/>
                <a:uFillTx/>
                <a:latin typeface="Bricolage Grotesque Condensed Ultra-Bold"/>
                <a:ea typeface="Bricolage Grotesque Condensed Ultra-Bold"/>
                <a:cs typeface="Bricolage Grotesque Condensed Ultra-Bold"/>
                <a:sym typeface="Bricolage Grotesque Condensed Ultra-Bold"/>
              </a:rPr>
              <a:t>WE’RE HERE TO HELP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9551" y="3319959"/>
            <a:ext cx="17248897" cy="3779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3"/>
              </a:lnSpc>
            </a:pPr>
            <a:r>
              <a:rPr lang="en-US" sz="5043" spc="-126" dirty="0">
                <a:solidFill>
                  <a:srgbClr val="F5F3F1"/>
                </a:solidFill>
                <a:latin typeface="TT Hoves"/>
                <a:ea typeface="TT Hoves"/>
                <a:cs typeface="TT Hoves"/>
                <a:sym typeface="TT Hoves"/>
              </a:rPr>
              <a:t>Being subject to dismissal can feel overwhelming, but you’re not alone. UConn has a network of support ready to help you navigate the appeal process.</a:t>
            </a:r>
          </a:p>
          <a:p>
            <a:pPr algn="ctr">
              <a:lnSpc>
                <a:spcPts val="5043"/>
              </a:lnSpc>
            </a:pPr>
            <a:endParaRPr lang="en-US" sz="5043" spc="-126" dirty="0">
              <a:solidFill>
                <a:srgbClr val="F5F3F1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ctr">
              <a:lnSpc>
                <a:spcPts val="4943"/>
              </a:lnSpc>
            </a:pPr>
            <a:r>
              <a:rPr lang="en-US" sz="4943" spc="-123" dirty="0">
                <a:solidFill>
                  <a:srgbClr val="F5F3F1"/>
                </a:solidFill>
                <a:latin typeface="TT Hoves"/>
                <a:ea typeface="TT Hoves"/>
                <a:cs typeface="TT Hoves"/>
                <a:sym typeface="TT Hoves"/>
              </a:rPr>
              <a:t>Visit </a:t>
            </a:r>
            <a:r>
              <a:rPr lang="en-US" sz="4943" u="sng" spc="-123" dirty="0">
                <a:solidFill>
                  <a:schemeClr val="bg1"/>
                </a:solidFill>
                <a:latin typeface="TT Hoves"/>
                <a:ea typeface="TT Hoves"/>
                <a:cs typeface="TT Hoves"/>
                <a:sym typeface="TT Hoves"/>
                <a:hlinkClick r:id="rId2" tooltip="https://scholasticstanding.uconn.ed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academic standing website</a:t>
            </a:r>
            <a:r>
              <a:rPr lang="en-US" sz="4943" spc="-123" dirty="0">
                <a:solidFill>
                  <a:schemeClr val="bg1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4943" spc="-123" dirty="0">
                <a:solidFill>
                  <a:srgbClr val="F5F3F1"/>
                </a:solidFill>
                <a:latin typeface="TT Hoves"/>
                <a:ea typeface="TT Hoves"/>
                <a:cs typeface="TT Hoves"/>
                <a:sym typeface="TT Hoves"/>
              </a:rPr>
              <a:t>for key information, including:</a:t>
            </a:r>
          </a:p>
          <a:p>
            <a:pPr algn="ctr">
              <a:lnSpc>
                <a:spcPts val="4577"/>
              </a:lnSpc>
            </a:pPr>
            <a:endParaRPr lang="en-US" sz="4943" spc="-123" dirty="0">
              <a:solidFill>
                <a:srgbClr val="F5F3F1"/>
              </a:solidFill>
              <a:latin typeface="TT Hoves"/>
              <a:ea typeface="TT Hoves"/>
              <a:cs typeface="TT Hoves"/>
              <a:sym typeface="TT Hove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33433" y="7737654"/>
            <a:ext cx="5173546" cy="10002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9"/>
              </a:lnSpc>
            </a:pPr>
            <a:r>
              <a:rPr lang="en-US" sz="4899" b="1" dirty="0">
                <a:solidFill>
                  <a:srgbClr val="654CCD"/>
                </a:solidFill>
                <a:latin typeface="TT Hoves Bold"/>
                <a:ea typeface="TT Hoves Bold"/>
                <a:cs typeface="TT Hoves Bold"/>
                <a:sym typeface="TT Hoves Bold"/>
              </a:rPr>
              <a:t>Support, not judgment</a:t>
            </a:r>
          </a:p>
          <a:p>
            <a:pPr algn="ctr">
              <a:lnSpc>
                <a:spcPts val="5389"/>
              </a:lnSpc>
            </a:pPr>
            <a:endParaRPr lang="en-US" sz="4899" b="1" dirty="0">
              <a:solidFill>
                <a:srgbClr val="654CCD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059"/>
              </a:lnSpc>
            </a:pPr>
            <a:endParaRPr lang="en-US" sz="4899" b="1" dirty="0">
              <a:solidFill>
                <a:srgbClr val="654CCD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059"/>
              </a:lnSpc>
            </a:pPr>
            <a:endParaRPr lang="en-US" sz="4899" b="1" dirty="0">
              <a:solidFill>
                <a:srgbClr val="654CCD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l">
              <a:lnSpc>
                <a:spcPts val="5059"/>
              </a:lnSpc>
            </a:pPr>
            <a:endParaRPr lang="en-US" sz="4899" b="1" dirty="0">
              <a:solidFill>
                <a:srgbClr val="654CCD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l">
              <a:lnSpc>
                <a:spcPts val="550"/>
              </a:lnSpc>
            </a:pPr>
            <a:endParaRPr lang="en-US" sz="4899" b="1" dirty="0">
              <a:solidFill>
                <a:srgbClr val="654CCD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059"/>
              </a:lnSpc>
            </a:pPr>
            <a:r>
              <a:rPr lang="en-US" sz="4599" dirty="0">
                <a:solidFill>
                  <a:srgbClr val="002060"/>
                </a:solidFill>
                <a:latin typeface="TT Hoves"/>
                <a:ea typeface="TT Hoves"/>
                <a:cs typeface="TT Hoves"/>
                <a:sym typeface="TT Hoves"/>
              </a:rPr>
              <a:t>We’re here to help you in providing the resources and tools you need to understand the dismissal process and how to complete your appeal submission.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22530" y="7737654"/>
            <a:ext cx="5842941" cy="1068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9"/>
              </a:lnSpc>
            </a:pPr>
            <a:r>
              <a:rPr lang="en-US" sz="4899" b="1" dirty="0">
                <a:solidFill>
                  <a:srgbClr val="0097B2"/>
                </a:solidFill>
                <a:latin typeface="TT Hoves Bold"/>
                <a:ea typeface="TT Hoves Bold"/>
                <a:cs typeface="TT Hoves Bold"/>
                <a:sym typeface="TT Hoves Bold"/>
              </a:rPr>
              <a:t>Top Resources </a:t>
            </a:r>
          </a:p>
          <a:p>
            <a:pPr algn="ctr">
              <a:lnSpc>
                <a:spcPts val="5389"/>
              </a:lnSpc>
            </a:pPr>
            <a:r>
              <a:rPr lang="en-US" sz="4899" b="1" dirty="0">
                <a:solidFill>
                  <a:srgbClr val="0097B2"/>
                </a:solidFill>
                <a:latin typeface="TT Hoves Bold"/>
                <a:ea typeface="TT Hoves Bold"/>
                <a:cs typeface="TT Hoves Bold"/>
                <a:sym typeface="TT Hoves Bold"/>
              </a:rPr>
              <a:t>and Support</a:t>
            </a:r>
          </a:p>
          <a:p>
            <a:pPr algn="ctr">
              <a:lnSpc>
                <a:spcPts val="5059"/>
              </a:lnSpc>
            </a:pPr>
            <a:endParaRPr lang="en-US" sz="4899" b="1" dirty="0">
              <a:solidFill>
                <a:srgbClr val="0097B2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059"/>
              </a:lnSpc>
            </a:pPr>
            <a:endParaRPr lang="en-US" sz="4899" b="1" dirty="0">
              <a:solidFill>
                <a:srgbClr val="0097B2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059"/>
              </a:lnSpc>
            </a:pPr>
            <a:endParaRPr lang="en-US" sz="4899" b="1" dirty="0">
              <a:solidFill>
                <a:srgbClr val="0097B2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059"/>
              </a:lnSpc>
            </a:pPr>
            <a:endParaRPr lang="en-US" sz="4899" b="1" dirty="0">
              <a:solidFill>
                <a:srgbClr val="0097B2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1100"/>
              </a:lnSpc>
            </a:pPr>
            <a:endParaRPr lang="en-US" sz="4899" b="1" dirty="0">
              <a:solidFill>
                <a:srgbClr val="0097B2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059"/>
              </a:lnSpc>
            </a:pPr>
            <a:r>
              <a:rPr lang="en-US" sz="4599" u="sng" dirty="0">
                <a:solidFill>
                  <a:srgbClr val="002060"/>
                </a:solidFill>
                <a:latin typeface="TT Hoves"/>
                <a:ea typeface="TT Hoves"/>
                <a:cs typeface="TT Hoves"/>
                <a:sym typeface="TT Hoves"/>
                <a:hlinkClick r:id="rId2" tooltip="https://scholasticstanding.uconn.ed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Academic Standing Website</a:t>
            </a:r>
          </a:p>
          <a:p>
            <a:pPr algn="ctr">
              <a:lnSpc>
                <a:spcPts val="5059"/>
              </a:lnSpc>
            </a:pPr>
            <a:endParaRPr lang="en-US" sz="4599" u="sng" dirty="0">
              <a:solidFill>
                <a:srgbClr val="002060"/>
              </a:solidFill>
              <a:latin typeface="TT Hoves"/>
              <a:ea typeface="TT Hoves"/>
              <a:cs typeface="TT Hoves"/>
              <a:sym typeface="TT Hoves"/>
              <a:hlinkClick r:id="rId2" tooltip="https://scholasticstanding.uconn.edu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ts val="5059"/>
              </a:lnSpc>
            </a:pPr>
            <a:r>
              <a:rPr lang="en-US" sz="4599" dirty="0">
                <a:solidFill>
                  <a:srgbClr val="002060"/>
                </a:solidFill>
                <a:latin typeface="TT Hoves"/>
                <a:ea typeface="TT Hoves"/>
                <a:cs typeface="TT Hoves"/>
                <a:sym typeface="TT Hoves"/>
              </a:rPr>
              <a:t>Academic Success Advisors</a:t>
            </a:r>
          </a:p>
          <a:p>
            <a:pPr algn="ctr">
              <a:lnSpc>
                <a:spcPts val="5059"/>
              </a:lnSpc>
            </a:pPr>
            <a:endParaRPr lang="en-US" sz="4599" dirty="0">
              <a:solidFill>
                <a:srgbClr val="002060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ctr">
              <a:lnSpc>
                <a:spcPts val="5059"/>
              </a:lnSpc>
            </a:pPr>
            <a:r>
              <a:rPr lang="en-US" sz="4599" dirty="0">
                <a:solidFill>
                  <a:srgbClr val="002060"/>
                </a:solidFill>
                <a:latin typeface="TT Hoves"/>
                <a:ea typeface="TT Hoves"/>
                <a:cs typeface="TT Hoves"/>
                <a:sym typeface="TT Hoves"/>
              </a:rPr>
              <a:t>Academic Achievement Center</a:t>
            </a:r>
          </a:p>
          <a:p>
            <a:pPr algn="ctr">
              <a:lnSpc>
                <a:spcPts val="5059"/>
              </a:lnSpc>
            </a:pPr>
            <a:endParaRPr lang="en-US" sz="4599" dirty="0">
              <a:solidFill>
                <a:srgbClr val="172552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ctr">
              <a:lnSpc>
                <a:spcPts val="5060"/>
              </a:lnSpc>
            </a:pPr>
            <a:endParaRPr lang="en-US" sz="4599" dirty="0">
              <a:solidFill>
                <a:srgbClr val="172552"/>
              </a:solidFill>
              <a:latin typeface="TT Hoves"/>
              <a:ea typeface="TT Hoves"/>
              <a:cs typeface="TT Hoves"/>
              <a:sym typeface="TT Hove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508712" y="7737654"/>
            <a:ext cx="5491241" cy="9310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9"/>
              </a:lnSpc>
            </a:pPr>
            <a:r>
              <a:rPr lang="en-US" sz="4899" b="1" dirty="0">
                <a:solidFill>
                  <a:srgbClr val="172552"/>
                </a:solidFill>
                <a:latin typeface="TT Hoves Bold"/>
                <a:ea typeface="TT Hoves Bold"/>
                <a:cs typeface="TT Hoves Bold"/>
                <a:sym typeface="TT Hoves Bold"/>
              </a:rPr>
              <a:t>Tips on how to prepare a strong dismissal appeal</a:t>
            </a:r>
          </a:p>
          <a:p>
            <a:pPr algn="ctr">
              <a:lnSpc>
                <a:spcPts val="5060"/>
              </a:lnSpc>
            </a:pPr>
            <a:endParaRPr lang="en-US" sz="4899" b="1" dirty="0">
              <a:solidFill>
                <a:srgbClr val="172552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060"/>
              </a:lnSpc>
            </a:pPr>
            <a:endParaRPr lang="en-US" sz="4899" b="1" dirty="0">
              <a:solidFill>
                <a:srgbClr val="172552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060"/>
              </a:lnSpc>
            </a:pPr>
            <a:endParaRPr lang="en-US" sz="4899" b="1" dirty="0">
              <a:solidFill>
                <a:srgbClr val="172552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330"/>
              </a:lnSpc>
            </a:pPr>
            <a:endParaRPr lang="en-US" sz="4899" b="1" dirty="0">
              <a:solidFill>
                <a:srgbClr val="172552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060"/>
              </a:lnSpc>
            </a:pPr>
            <a:r>
              <a:rPr lang="en-US" sz="4600" dirty="0">
                <a:solidFill>
                  <a:srgbClr val="002060"/>
                </a:solidFill>
                <a:latin typeface="TT Hoves"/>
                <a:ea typeface="TT Hoves"/>
                <a:cs typeface="TT Hoves"/>
                <a:sym typeface="TT Hoves"/>
              </a:rPr>
              <a:t>What information and documentation you should include</a:t>
            </a:r>
          </a:p>
          <a:p>
            <a:pPr algn="ctr">
              <a:lnSpc>
                <a:spcPts val="5060"/>
              </a:lnSpc>
            </a:pPr>
            <a:endParaRPr lang="en-US" sz="4600" dirty="0">
              <a:solidFill>
                <a:srgbClr val="002060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ctr">
              <a:lnSpc>
                <a:spcPts val="5060"/>
              </a:lnSpc>
            </a:pPr>
            <a:r>
              <a:rPr lang="en-US" sz="4600" dirty="0">
                <a:solidFill>
                  <a:srgbClr val="002060"/>
                </a:solidFill>
                <a:latin typeface="TT Hoves"/>
                <a:ea typeface="TT Hoves"/>
                <a:cs typeface="TT Hoves"/>
                <a:sym typeface="TT Hoves"/>
              </a:rPr>
              <a:t>How you will be evaluated </a:t>
            </a:r>
          </a:p>
          <a:p>
            <a:pPr algn="ctr">
              <a:lnSpc>
                <a:spcPts val="5060"/>
              </a:lnSpc>
            </a:pPr>
            <a:endParaRPr lang="en-US" sz="4600" dirty="0">
              <a:solidFill>
                <a:srgbClr val="172552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ctr">
              <a:lnSpc>
                <a:spcPts val="5060"/>
              </a:lnSpc>
            </a:pPr>
            <a:endParaRPr lang="en-US" sz="4600" dirty="0">
              <a:solidFill>
                <a:srgbClr val="172552"/>
              </a:solidFill>
              <a:latin typeface="TT Hoves"/>
              <a:ea typeface="TT Hoves"/>
              <a:cs typeface="TT Hoves"/>
              <a:sym typeface="TT Hoves"/>
            </a:endParaRPr>
          </a:p>
        </p:txBody>
      </p: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5943562" y="6904014"/>
            <a:ext cx="145618" cy="11811752"/>
            <a:chOff x="0" y="0"/>
            <a:chExt cx="68649" cy="9026479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12700"/>
              <a:ext cx="68707" cy="9001125"/>
            </a:xfrm>
            <a:custGeom>
              <a:avLst/>
              <a:gdLst/>
              <a:ahLst/>
              <a:cxnLst/>
              <a:rect l="l" t="t" r="r" b="b"/>
              <a:pathLst>
                <a:path w="68707" h="9001125">
                  <a:moveTo>
                    <a:pt x="25400" y="0"/>
                  </a:moveTo>
                  <a:lnTo>
                    <a:pt x="68707" y="9000998"/>
                  </a:lnTo>
                  <a:lnTo>
                    <a:pt x="43307" y="9001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878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2229596" y="6904013"/>
            <a:ext cx="145741" cy="11811751"/>
            <a:chOff x="0" y="0"/>
            <a:chExt cx="68649" cy="9026479"/>
          </a:xfrm>
        </p:grpSpPr>
        <p:sp>
          <p:nvSpPr>
            <p:cNvPr id="8" name="Freeform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12700"/>
              <a:ext cx="68707" cy="9001125"/>
            </a:xfrm>
            <a:custGeom>
              <a:avLst/>
              <a:gdLst/>
              <a:ahLst/>
              <a:cxnLst/>
              <a:rect l="l" t="t" r="r" b="b"/>
              <a:pathLst>
                <a:path w="68707" h="9001125">
                  <a:moveTo>
                    <a:pt x="25400" y="0"/>
                  </a:moveTo>
                  <a:lnTo>
                    <a:pt x="68707" y="9000998"/>
                  </a:lnTo>
                  <a:lnTo>
                    <a:pt x="43307" y="9001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878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45103" y="9816925"/>
            <a:ext cx="2750206" cy="1381979"/>
          </a:xfrm>
          <a:custGeom>
            <a:avLst/>
            <a:gdLst/>
            <a:ahLst/>
            <a:cxnLst/>
            <a:rect l="l" t="t" r="r" b="b"/>
            <a:pathLst>
              <a:path w="2750206" h="1381979">
                <a:moveTo>
                  <a:pt x="0" y="0"/>
                </a:moveTo>
                <a:lnTo>
                  <a:pt x="2750207" y="0"/>
                </a:lnTo>
                <a:lnTo>
                  <a:pt x="2750207" y="1381979"/>
                </a:lnTo>
                <a:lnTo>
                  <a:pt x="0" y="13819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80440" y="9364223"/>
            <a:ext cx="1927120" cy="2287383"/>
          </a:xfrm>
          <a:custGeom>
            <a:avLst/>
            <a:gdLst/>
            <a:ahLst/>
            <a:cxnLst/>
            <a:rect l="l" t="t" r="r" b="b"/>
            <a:pathLst>
              <a:path w="1927120" h="2287383">
                <a:moveTo>
                  <a:pt x="0" y="0"/>
                </a:moveTo>
                <a:lnTo>
                  <a:pt x="1927120" y="0"/>
                </a:lnTo>
                <a:lnTo>
                  <a:pt x="1927120" y="2287383"/>
                </a:lnTo>
                <a:lnTo>
                  <a:pt x="0" y="22873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99437" y="9816925"/>
            <a:ext cx="1616736" cy="1719932"/>
          </a:xfrm>
          <a:custGeom>
            <a:avLst/>
            <a:gdLst/>
            <a:ahLst/>
            <a:cxnLst/>
            <a:rect l="l" t="t" r="r" b="b"/>
            <a:pathLst>
              <a:path w="1616736" h="1719932">
                <a:moveTo>
                  <a:pt x="0" y="0"/>
                </a:moveTo>
                <a:lnTo>
                  <a:pt x="1616736" y="0"/>
                </a:lnTo>
                <a:lnTo>
                  <a:pt x="1616736" y="1719933"/>
                </a:lnTo>
                <a:lnTo>
                  <a:pt x="0" y="1719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350511" y="0"/>
            <a:ext cx="16151422" cy="18288000"/>
            <a:chOff x="0" y="0"/>
            <a:chExt cx="12591417" cy="14257063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2591415" cy="14257020"/>
            </a:xfrm>
            <a:custGeom>
              <a:avLst/>
              <a:gdLst/>
              <a:ahLst/>
              <a:cxnLst/>
              <a:rect l="l" t="t" r="r" b="b"/>
              <a:pathLst>
                <a:path w="12591415" h="14257020">
                  <a:moveTo>
                    <a:pt x="0" y="0"/>
                  </a:moveTo>
                  <a:lnTo>
                    <a:pt x="12591415" y="0"/>
                  </a:lnTo>
                  <a:lnTo>
                    <a:pt x="12591415" y="14257020"/>
                  </a:lnTo>
                  <a:lnTo>
                    <a:pt x="0" y="14257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2033" b="-1052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33778" y="6420611"/>
            <a:ext cx="10959465" cy="12507922"/>
            <a:chOff x="0" y="0"/>
            <a:chExt cx="2954765" cy="3372242"/>
          </a:xfrm>
        </p:grpSpPr>
        <p:sp>
          <p:nvSpPr>
            <p:cNvPr id="8" name="Freeform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954765" cy="3372242"/>
            </a:xfrm>
            <a:custGeom>
              <a:avLst/>
              <a:gdLst/>
              <a:ahLst/>
              <a:cxnLst/>
              <a:rect l="l" t="t" r="r" b="b"/>
              <a:pathLst>
                <a:path w="2954765" h="3372242">
                  <a:moveTo>
                    <a:pt x="0" y="0"/>
                  </a:moveTo>
                  <a:lnTo>
                    <a:pt x="2954765" y="0"/>
                  </a:lnTo>
                  <a:lnTo>
                    <a:pt x="2954765" y="3372242"/>
                  </a:lnTo>
                  <a:lnTo>
                    <a:pt x="0" y="33722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954765" cy="3410342"/>
            </a:xfrm>
            <a:prstGeom prst="rect">
              <a:avLst/>
            </a:prstGeom>
          </p:spPr>
          <p:txBody>
            <a:bodyPr lIns="49625" tIns="49625" rIns="49625" bIns="49625" rtlCol="0" anchor="ctr"/>
            <a:lstStyle/>
            <a:p>
              <a:pPr algn="ctr">
                <a:lnSpc>
                  <a:spcPts val="3279"/>
                </a:lnSpc>
              </a:pPr>
              <a:endParaRPr/>
            </a:p>
          </p:txBody>
        </p:sp>
      </p:grpSp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0425688" cy="6669707"/>
            <a:chOff x="0" y="0"/>
            <a:chExt cx="2810854" cy="1798210"/>
          </a:xfrm>
        </p:grpSpPr>
        <p:sp>
          <p:nvSpPr>
            <p:cNvPr id="5" name="Freeform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810854" cy="1798210"/>
            </a:xfrm>
            <a:custGeom>
              <a:avLst/>
              <a:gdLst/>
              <a:ahLst/>
              <a:cxnLst/>
              <a:rect l="l" t="t" r="r" b="b"/>
              <a:pathLst>
                <a:path w="2810854" h="1798210">
                  <a:moveTo>
                    <a:pt x="0" y="0"/>
                  </a:moveTo>
                  <a:lnTo>
                    <a:pt x="2810854" y="0"/>
                  </a:lnTo>
                  <a:lnTo>
                    <a:pt x="2810854" y="1798210"/>
                  </a:lnTo>
                  <a:lnTo>
                    <a:pt x="0" y="1798210"/>
                  </a:lnTo>
                  <a:close/>
                </a:path>
              </a:pathLst>
            </a:custGeom>
            <a:solidFill>
              <a:srgbClr val="E1DA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810854" cy="1836310"/>
            </a:xfrm>
            <a:prstGeom prst="rect">
              <a:avLst/>
            </a:prstGeom>
          </p:spPr>
          <p:txBody>
            <a:bodyPr lIns="49625" tIns="49625" rIns="49625" bIns="49625" rtlCol="0" anchor="ctr"/>
            <a:lstStyle/>
            <a:p>
              <a:pPr algn="ctr">
                <a:lnSpc>
                  <a:spcPts val="3279"/>
                </a:lnSpc>
              </a:pPr>
              <a:endParaRPr/>
            </a:p>
          </p:txBody>
        </p:sp>
      </p:grpSp>
      <p:sp>
        <p:nvSpPr>
          <p:cNvPr id="12" name="TextBox 12"/>
          <p:cNvSpPr txBox="1">
            <a:spLocks noGrp="1"/>
          </p:cNvSpPr>
          <p:nvPr>
            <p:ph type="title" idx="4294967295"/>
          </p:nvPr>
        </p:nvSpPr>
        <p:spPr>
          <a:xfrm>
            <a:off x="270000" y="2212620"/>
            <a:ext cx="8302334" cy="30200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00" b="1" i="0" u="none" strike="noStrike" kern="1200" cap="none" spc="-528" normalizeH="0" baseline="0" noProof="0" dirty="0">
                <a:ln>
                  <a:noFill/>
                </a:ln>
                <a:solidFill>
                  <a:srgbClr val="172552"/>
                </a:solidFill>
                <a:effectLst/>
                <a:uLnTx/>
                <a:uFillTx/>
                <a:latin typeface="Bricolage Grotesque Condensed Ultra-Bold"/>
                <a:ea typeface="Bricolage Grotesque Condensed Ultra-Bold"/>
                <a:cs typeface="Bricolage Grotesque Condensed Ultra-Bold"/>
                <a:sym typeface="Bricolage Grotesque Condensed Ultra-Bold"/>
              </a:rPr>
              <a:t>OVERVIEW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5967" y="6869638"/>
            <a:ext cx="7077342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>
                <a:solidFill>
                  <a:srgbClr val="172552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What is a dismissal appeal?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0450" y="8277433"/>
            <a:ext cx="9604787" cy="8895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49"/>
              </a:lnSpc>
            </a:pPr>
            <a:r>
              <a:rPr lang="en-US" sz="4033" b="1">
                <a:solidFill>
                  <a:srgbClr val="172552"/>
                </a:solidFill>
                <a:latin typeface="TT Hoves Bold"/>
                <a:ea typeface="TT Hoves Bold"/>
                <a:cs typeface="TT Hoves Bold"/>
                <a:sym typeface="TT Hoves Bold"/>
              </a:rPr>
              <a:t>A formal process where students facing academic dismissal can request reconsideration of their dismissal</a:t>
            </a:r>
          </a:p>
          <a:p>
            <a:pPr algn="l">
              <a:lnSpc>
                <a:spcPts val="2249"/>
              </a:lnSpc>
            </a:pPr>
            <a:endParaRPr lang="en-US" sz="4033" b="1">
              <a:solidFill>
                <a:srgbClr val="172552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l">
              <a:lnSpc>
                <a:spcPts val="6049"/>
              </a:lnSpc>
            </a:pPr>
            <a:r>
              <a:rPr lang="en-US" sz="4033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You may submit a dismissal appeal after you’re officially notified that you're subject to dismissal.</a:t>
            </a:r>
          </a:p>
          <a:p>
            <a:pPr algn="l">
              <a:lnSpc>
                <a:spcPts val="6049"/>
              </a:lnSpc>
            </a:pPr>
            <a:endParaRPr lang="en-US" sz="4033">
              <a:solidFill>
                <a:srgbClr val="172552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6049"/>
              </a:lnSpc>
            </a:pPr>
            <a:r>
              <a:rPr lang="en-US" sz="4033" b="1">
                <a:solidFill>
                  <a:srgbClr val="172552"/>
                </a:solidFill>
                <a:latin typeface="TT Hoves Bold"/>
                <a:ea typeface="TT Hoves Bold"/>
                <a:cs typeface="TT Hoves Bold"/>
                <a:sym typeface="TT Hoves Bold"/>
              </a:rPr>
              <a:t>An opportunity to share your story</a:t>
            </a:r>
          </a:p>
          <a:p>
            <a:pPr algn="l">
              <a:lnSpc>
                <a:spcPts val="2249"/>
              </a:lnSpc>
            </a:pPr>
            <a:endParaRPr lang="en-US" sz="4033" b="1">
              <a:solidFill>
                <a:srgbClr val="172552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l">
              <a:lnSpc>
                <a:spcPts val="6049"/>
              </a:lnSpc>
            </a:pPr>
            <a:r>
              <a:rPr lang="en-US" sz="4033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Tell us what impacted your academics, provide supporting documentation, and share how you plan to move forward.</a:t>
            </a:r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5967" y="824624"/>
            <a:ext cx="1730895" cy="1730895"/>
          </a:xfrm>
          <a:custGeom>
            <a:avLst/>
            <a:gdLst/>
            <a:ahLst/>
            <a:cxnLst/>
            <a:rect l="l" t="t" r="r" b="b"/>
            <a:pathLst>
              <a:path w="1730895" h="1730895">
                <a:moveTo>
                  <a:pt x="0" y="0"/>
                </a:moveTo>
                <a:lnTo>
                  <a:pt x="1730895" y="0"/>
                </a:lnTo>
                <a:lnTo>
                  <a:pt x="1730895" y="1730896"/>
                </a:lnTo>
                <a:lnTo>
                  <a:pt x="0" y="17308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72156" y="5583291"/>
            <a:ext cx="19772796" cy="12704709"/>
            <a:chOff x="0" y="0"/>
            <a:chExt cx="2929303" cy="1882179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929303" cy="1882179"/>
            </a:xfrm>
            <a:custGeom>
              <a:avLst/>
              <a:gdLst/>
              <a:ahLst/>
              <a:cxnLst/>
              <a:rect l="l" t="t" r="r" b="b"/>
              <a:pathLst>
                <a:path w="2929303" h="1882179">
                  <a:moveTo>
                    <a:pt x="0" y="0"/>
                  </a:moveTo>
                  <a:lnTo>
                    <a:pt x="2929303" y="0"/>
                  </a:lnTo>
                  <a:lnTo>
                    <a:pt x="2929303" y="1882179"/>
                  </a:lnTo>
                  <a:lnTo>
                    <a:pt x="0" y="1882179"/>
                  </a:lnTo>
                  <a:close/>
                </a:path>
              </a:pathLst>
            </a:custGeom>
            <a:solidFill>
              <a:srgbClr val="1725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929303" cy="19393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sp>
        <p:nvSpPr>
          <p:cNvPr id="28" name="TextBox 28"/>
          <p:cNvSpPr txBox="1">
            <a:spLocks noGrp="1"/>
          </p:cNvSpPr>
          <p:nvPr>
            <p:ph type="title" idx="4294967295"/>
          </p:nvPr>
        </p:nvSpPr>
        <p:spPr>
          <a:xfrm>
            <a:off x="332018" y="1226744"/>
            <a:ext cx="14157876" cy="3211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1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99" b="1" i="0" u="none" strike="noStrike" kern="1200" cap="none" spc="-560" normalizeH="0" baseline="0" noProof="0" dirty="0">
                <a:ln>
                  <a:noFill/>
                </a:ln>
                <a:solidFill>
                  <a:srgbClr val="172552"/>
                </a:solidFill>
                <a:effectLst/>
                <a:uLnTx/>
                <a:uFillTx/>
                <a:latin typeface="Bricolage Grotesque Condensed Ultra-Bold"/>
                <a:ea typeface="Bricolage Grotesque Condensed Ultra-Bold"/>
                <a:cs typeface="Bricolage Grotesque Condensed Ultra-Bold"/>
                <a:sym typeface="Bricolage Grotesque Condensed Ultra-Bold"/>
              </a:rPr>
              <a:t>WHERE TO START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2018" y="5892033"/>
            <a:ext cx="5658854" cy="1069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499" b="1">
                <a:solidFill>
                  <a:srgbClr val="F5F3F1"/>
                </a:solidFill>
                <a:latin typeface="TT Hoves Bold"/>
                <a:ea typeface="TT Hoves Bold"/>
                <a:cs typeface="TT Hoves Bold"/>
                <a:sym typeface="TT Hoves Bold"/>
              </a:rPr>
              <a:t>Start Preparing Early</a:t>
            </a:r>
          </a:p>
          <a:p>
            <a:pPr algn="ctr">
              <a:lnSpc>
                <a:spcPts val="5519"/>
              </a:lnSpc>
            </a:pPr>
            <a:endParaRPr lang="en-US" sz="5499" b="1">
              <a:solidFill>
                <a:srgbClr val="F5F3F1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519"/>
              </a:lnSpc>
            </a:pPr>
            <a:endParaRPr lang="en-US" sz="5499" b="1">
              <a:solidFill>
                <a:srgbClr val="F5F3F1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519"/>
              </a:lnSpc>
            </a:pPr>
            <a:endParaRPr lang="en-US" sz="5499" b="1">
              <a:solidFill>
                <a:srgbClr val="F5F3F1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519"/>
              </a:lnSpc>
            </a:pPr>
            <a:r>
              <a:rPr lang="en-US" sz="4599">
                <a:solidFill>
                  <a:srgbClr val="F5F3F1"/>
                </a:solidFill>
                <a:latin typeface="TT Hoves"/>
                <a:ea typeface="TT Hoves"/>
                <a:cs typeface="TT Hoves"/>
                <a:sym typeface="TT Hoves"/>
              </a:rPr>
              <a:t>Watch for the pre-dismissal notification email, sent November 18, 2025, to prepare answers to appeal questions and obtain relevant documents such as medical or records or letters of support.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32560" y="5882648"/>
            <a:ext cx="5614436" cy="1082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499" b="1">
                <a:solidFill>
                  <a:srgbClr val="F5F3F1"/>
                </a:solidFill>
                <a:latin typeface="TT Hoves Bold"/>
                <a:ea typeface="TT Hoves Bold"/>
                <a:cs typeface="TT Hoves Bold"/>
                <a:sym typeface="TT Hoves Bold"/>
              </a:rPr>
              <a:t>Wait for the Official Notification</a:t>
            </a:r>
          </a:p>
          <a:p>
            <a:pPr algn="ctr">
              <a:lnSpc>
                <a:spcPts val="5519"/>
              </a:lnSpc>
            </a:pPr>
            <a:endParaRPr lang="en-US" sz="5499" b="1">
              <a:solidFill>
                <a:srgbClr val="F5F3F1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519"/>
              </a:lnSpc>
            </a:pPr>
            <a:endParaRPr lang="en-US" sz="5499" b="1">
              <a:solidFill>
                <a:srgbClr val="F5F3F1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519"/>
              </a:lnSpc>
            </a:pPr>
            <a:r>
              <a:rPr lang="en-US" sz="4599">
                <a:solidFill>
                  <a:srgbClr val="F5F3F1"/>
                </a:solidFill>
                <a:latin typeface="TT Hoves"/>
                <a:ea typeface="TT Hoves"/>
                <a:cs typeface="TT Hoves"/>
                <a:sym typeface="TT Hoves"/>
              </a:rPr>
              <a:t>You’ll receive an email on December 23, 2025 if you're subject to dismissal. You can submit your appeal between December 23, 2025 and January 2, 2026 at 4:00PM</a:t>
            </a:r>
          </a:p>
          <a:p>
            <a:pPr algn="l">
              <a:lnSpc>
                <a:spcPts val="5519"/>
              </a:lnSpc>
            </a:pPr>
            <a:endParaRPr lang="en-US" sz="4599">
              <a:solidFill>
                <a:srgbClr val="F5F3F1"/>
              </a:solidFill>
              <a:latin typeface="TT Hoves"/>
              <a:ea typeface="TT Hoves"/>
              <a:cs typeface="TT Hoves"/>
              <a:sym typeface="TT Hoves"/>
            </a:endParaRP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6183859" y="5583291"/>
            <a:ext cx="146190" cy="19222015"/>
            <a:chOff x="0" y="0"/>
            <a:chExt cx="68649" cy="9026479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12700"/>
              <a:ext cx="68707" cy="9001125"/>
            </a:xfrm>
            <a:custGeom>
              <a:avLst/>
              <a:gdLst/>
              <a:ahLst/>
              <a:cxnLst/>
              <a:rect l="l" t="t" r="r" b="b"/>
              <a:pathLst>
                <a:path w="68707" h="9001125">
                  <a:moveTo>
                    <a:pt x="25400" y="0"/>
                  </a:moveTo>
                  <a:lnTo>
                    <a:pt x="68707" y="9000998"/>
                  </a:lnTo>
                  <a:lnTo>
                    <a:pt x="43307" y="9001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878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2327971" y="5583291"/>
            <a:ext cx="146190" cy="19222015"/>
            <a:chOff x="0" y="0"/>
            <a:chExt cx="68649" cy="9026479"/>
          </a:xfrm>
        </p:grpSpPr>
        <p:sp>
          <p:nvSpPr>
            <p:cNvPr id="9" name="Freeform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12700"/>
              <a:ext cx="68707" cy="9001125"/>
            </a:xfrm>
            <a:custGeom>
              <a:avLst/>
              <a:gdLst/>
              <a:ahLst/>
              <a:cxnLst/>
              <a:rect l="l" t="t" r="r" b="b"/>
              <a:pathLst>
                <a:path w="68707" h="9001125">
                  <a:moveTo>
                    <a:pt x="25400" y="0"/>
                  </a:moveTo>
                  <a:lnTo>
                    <a:pt x="68707" y="9000998"/>
                  </a:lnTo>
                  <a:lnTo>
                    <a:pt x="43307" y="9001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878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780069" y="1588694"/>
            <a:ext cx="1679131" cy="2381746"/>
          </a:xfrm>
          <a:custGeom>
            <a:avLst/>
            <a:gdLst/>
            <a:ahLst/>
            <a:cxnLst/>
            <a:rect l="l" t="t" r="r" b="b"/>
            <a:pathLst>
              <a:path w="1679131" h="2381746">
                <a:moveTo>
                  <a:pt x="0" y="0"/>
                </a:moveTo>
                <a:lnTo>
                  <a:pt x="1679131" y="0"/>
                </a:lnTo>
                <a:lnTo>
                  <a:pt x="1679131" y="2381747"/>
                </a:lnTo>
                <a:lnTo>
                  <a:pt x="0" y="2381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327353" y="9616999"/>
            <a:ext cx="2069188" cy="704420"/>
            <a:chOff x="0" y="0"/>
            <a:chExt cx="306546" cy="104358"/>
          </a:xfrm>
        </p:grpSpPr>
        <p:sp>
          <p:nvSpPr>
            <p:cNvPr id="12" name="Freeform 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06546" cy="104358"/>
            </a:xfrm>
            <a:custGeom>
              <a:avLst/>
              <a:gdLst/>
              <a:ahLst/>
              <a:cxnLst/>
              <a:rect l="l" t="t" r="r" b="b"/>
              <a:pathLst>
                <a:path w="306546" h="104358">
                  <a:moveTo>
                    <a:pt x="52179" y="0"/>
                  </a:moveTo>
                  <a:lnTo>
                    <a:pt x="254367" y="0"/>
                  </a:lnTo>
                  <a:cubicBezTo>
                    <a:pt x="283185" y="0"/>
                    <a:pt x="306546" y="23361"/>
                    <a:pt x="306546" y="52179"/>
                  </a:cubicBezTo>
                  <a:lnTo>
                    <a:pt x="306546" y="52179"/>
                  </a:lnTo>
                  <a:cubicBezTo>
                    <a:pt x="306546" y="66018"/>
                    <a:pt x="301049" y="79290"/>
                    <a:pt x="291263" y="89076"/>
                  </a:cubicBezTo>
                  <a:cubicBezTo>
                    <a:pt x="281478" y="98861"/>
                    <a:pt x="268206" y="104358"/>
                    <a:pt x="254367" y="104358"/>
                  </a:cubicBezTo>
                  <a:lnTo>
                    <a:pt x="52179" y="104358"/>
                  </a:lnTo>
                  <a:cubicBezTo>
                    <a:pt x="38340" y="104358"/>
                    <a:pt x="25068" y="98861"/>
                    <a:pt x="15283" y="89076"/>
                  </a:cubicBezTo>
                  <a:cubicBezTo>
                    <a:pt x="5497" y="79290"/>
                    <a:pt x="0" y="66018"/>
                    <a:pt x="0" y="52179"/>
                  </a:cubicBezTo>
                  <a:lnTo>
                    <a:pt x="0" y="52179"/>
                  </a:lnTo>
                  <a:cubicBezTo>
                    <a:pt x="0" y="38340"/>
                    <a:pt x="5497" y="25068"/>
                    <a:pt x="15283" y="15283"/>
                  </a:cubicBezTo>
                  <a:cubicBezTo>
                    <a:pt x="25068" y="5497"/>
                    <a:pt x="38340" y="0"/>
                    <a:pt x="52179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306546" cy="161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737557" y="10321419"/>
            <a:ext cx="5179592" cy="704420"/>
            <a:chOff x="0" y="0"/>
            <a:chExt cx="767347" cy="104358"/>
          </a:xfrm>
        </p:grpSpPr>
        <p:sp>
          <p:nvSpPr>
            <p:cNvPr id="16" name="Freeform 1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767347" cy="104358"/>
            </a:xfrm>
            <a:custGeom>
              <a:avLst/>
              <a:gdLst/>
              <a:ahLst/>
              <a:cxnLst/>
              <a:rect l="l" t="t" r="r" b="b"/>
              <a:pathLst>
                <a:path w="767347" h="104358">
                  <a:moveTo>
                    <a:pt x="37367" y="0"/>
                  </a:moveTo>
                  <a:lnTo>
                    <a:pt x="729979" y="0"/>
                  </a:lnTo>
                  <a:cubicBezTo>
                    <a:pt x="750617" y="0"/>
                    <a:pt x="767347" y="16730"/>
                    <a:pt x="767347" y="37367"/>
                  </a:cubicBezTo>
                  <a:lnTo>
                    <a:pt x="767347" y="66991"/>
                  </a:lnTo>
                  <a:cubicBezTo>
                    <a:pt x="767347" y="76902"/>
                    <a:pt x="763410" y="86406"/>
                    <a:pt x="756402" y="93414"/>
                  </a:cubicBezTo>
                  <a:cubicBezTo>
                    <a:pt x="749395" y="100422"/>
                    <a:pt x="739890" y="104358"/>
                    <a:pt x="729979" y="104358"/>
                  </a:cubicBezTo>
                  <a:lnTo>
                    <a:pt x="37367" y="104358"/>
                  </a:lnTo>
                  <a:cubicBezTo>
                    <a:pt x="16730" y="104358"/>
                    <a:pt x="0" y="87628"/>
                    <a:pt x="0" y="66991"/>
                  </a:cubicBezTo>
                  <a:lnTo>
                    <a:pt x="0" y="37367"/>
                  </a:lnTo>
                  <a:cubicBezTo>
                    <a:pt x="0" y="16730"/>
                    <a:pt x="16730" y="0"/>
                    <a:pt x="37367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767347" cy="161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grpSp>
        <p:nvGrpSpPr>
          <p:cNvPr id="18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921835" y="11025839"/>
            <a:ext cx="3537365" cy="704420"/>
            <a:chOff x="0" y="0"/>
            <a:chExt cx="524054" cy="104358"/>
          </a:xfrm>
        </p:grpSpPr>
        <p:sp>
          <p:nvSpPr>
            <p:cNvPr id="19" name="Freeform 19" descr="Emphasis on the dismissal appeal deadline of Friday, January 2, 2026 at 4:00PM EST. "/>
            <p:cNvSpPr/>
            <p:nvPr/>
          </p:nvSpPr>
          <p:spPr>
            <a:xfrm>
              <a:off x="0" y="0"/>
              <a:ext cx="524054" cy="104358"/>
            </a:xfrm>
            <a:custGeom>
              <a:avLst/>
              <a:gdLst/>
              <a:ahLst/>
              <a:cxnLst/>
              <a:rect l="l" t="t" r="r" b="b"/>
              <a:pathLst>
                <a:path w="524054" h="104358">
                  <a:moveTo>
                    <a:pt x="52179" y="0"/>
                  </a:moveTo>
                  <a:lnTo>
                    <a:pt x="471875" y="0"/>
                  </a:lnTo>
                  <a:cubicBezTo>
                    <a:pt x="485714" y="0"/>
                    <a:pt x="498986" y="5497"/>
                    <a:pt x="508771" y="15283"/>
                  </a:cubicBezTo>
                  <a:cubicBezTo>
                    <a:pt x="518557" y="25068"/>
                    <a:pt x="524054" y="38340"/>
                    <a:pt x="524054" y="52179"/>
                  </a:cubicBezTo>
                  <a:lnTo>
                    <a:pt x="524054" y="52179"/>
                  </a:lnTo>
                  <a:cubicBezTo>
                    <a:pt x="524054" y="66018"/>
                    <a:pt x="518557" y="79290"/>
                    <a:pt x="508771" y="89076"/>
                  </a:cubicBezTo>
                  <a:cubicBezTo>
                    <a:pt x="498986" y="98861"/>
                    <a:pt x="485714" y="104358"/>
                    <a:pt x="471875" y="104358"/>
                  </a:cubicBezTo>
                  <a:lnTo>
                    <a:pt x="52179" y="104358"/>
                  </a:lnTo>
                  <a:cubicBezTo>
                    <a:pt x="38340" y="104358"/>
                    <a:pt x="25068" y="98861"/>
                    <a:pt x="15283" y="89076"/>
                  </a:cubicBezTo>
                  <a:cubicBezTo>
                    <a:pt x="5497" y="79290"/>
                    <a:pt x="0" y="66018"/>
                    <a:pt x="0" y="52179"/>
                  </a:cubicBezTo>
                  <a:lnTo>
                    <a:pt x="0" y="52179"/>
                  </a:lnTo>
                  <a:cubicBezTo>
                    <a:pt x="0" y="38340"/>
                    <a:pt x="5497" y="25068"/>
                    <a:pt x="15283" y="15283"/>
                  </a:cubicBezTo>
                  <a:cubicBezTo>
                    <a:pt x="25068" y="5497"/>
                    <a:pt x="38340" y="0"/>
                    <a:pt x="52179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524054" cy="161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grpSp>
        <p:nvGrpSpPr>
          <p:cNvPr id="21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268747" y="12326269"/>
            <a:ext cx="2749253" cy="704420"/>
            <a:chOff x="0" y="0"/>
            <a:chExt cx="407297" cy="104358"/>
          </a:xfrm>
        </p:grpSpPr>
        <p:sp>
          <p:nvSpPr>
            <p:cNvPr id="22" name="Freeform 2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07297" cy="104358"/>
            </a:xfrm>
            <a:custGeom>
              <a:avLst/>
              <a:gdLst/>
              <a:ahLst/>
              <a:cxnLst/>
              <a:rect l="l" t="t" r="r" b="b"/>
              <a:pathLst>
                <a:path w="407297" h="104358">
                  <a:moveTo>
                    <a:pt x="52179" y="0"/>
                  </a:moveTo>
                  <a:lnTo>
                    <a:pt x="355117" y="0"/>
                  </a:lnTo>
                  <a:cubicBezTo>
                    <a:pt x="368956" y="0"/>
                    <a:pt x="382228" y="5497"/>
                    <a:pt x="392014" y="15283"/>
                  </a:cubicBezTo>
                  <a:cubicBezTo>
                    <a:pt x="401799" y="25068"/>
                    <a:pt x="407297" y="38340"/>
                    <a:pt x="407297" y="52179"/>
                  </a:cubicBezTo>
                  <a:lnTo>
                    <a:pt x="407297" y="52179"/>
                  </a:lnTo>
                  <a:cubicBezTo>
                    <a:pt x="407297" y="66018"/>
                    <a:pt x="401799" y="79290"/>
                    <a:pt x="392014" y="89076"/>
                  </a:cubicBezTo>
                  <a:cubicBezTo>
                    <a:pt x="382228" y="98861"/>
                    <a:pt x="368956" y="104358"/>
                    <a:pt x="355117" y="104358"/>
                  </a:cubicBezTo>
                  <a:lnTo>
                    <a:pt x="52179" y="104358"/>
                  </a:lnTo>
                  <a:cubicBezTo>
                    <a:pt x="38340" y="104358"/>
                    <a:pt x="25068" y="98861"/>
                    <a:pt x="15283" y="89076"/>
                  </a:cubicBezTo>
                  <a:cubicBezTo>
                    <a:pt x="5497" y="79290"/>
                    <a:pt x="0" y="66018"/>
                    <a:pt x="0" y="52179"/>
                  </a:cubicBezTo>
                  <a:lnTo>
                    <a:pt x="0" y="52179"/>
                  </a:lnTo>
                  <a:cubicBezTo>
                    <a:pt x="0" y="38340"/>
                    <a:pt x="5497" y="25068"/>
                    <a:pt x="15283" y="15283"/>
                  </a:cubicBezTo>
                  <a:cubicBezTo>
                    <a:pt x="25068" y="5497"/>
                    <a:pt x="38340" y="0"/>
                    <a:pt x="52179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407297" cy="161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grpSp>
        <p:nvGrpSpPr>
          <p:cNvPr id="24" name="Group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053250" y="13030689"/>
            <a:ext cx="4343291" cy="759588"/>
            <a:chOff x="0" y="0"/>
            <a:chExt cx="643451" cy="104358"/>
          </a:xfrm>
        </p:grpSpPr>
        <p:sp>
          <p:nvSpPr>
            <p:cNvPr id="25" name="Freeform 25" descr="Highlighted that there are no exceptions to late appeals, and that they will not be accepted after the deadline."/>
            <p:cNvSpPr/>
            <p:nvPr/>
          </p:nvSpPr>
          <p:spPr>
            <a:xfrm>
              <a:off x="0" y="0"/>
              <a:ext cx="643451" cy="104358"/>
            </a:xfrm>
            <a:custGeom>
              <a:avLst/>
              <a:gdLst/>
              <a:ahLst/>
              <a:cxnLst/>
              <a:rect l="l" t="t" r="r" b="b"/>
              <a:pathLst>
                <a:path w="643451" h="104358">
                  <a:moveTo>
                    <a:pt x="44563" y="0"/>
                  </a:moveTo>
                  <a:lnTo>
                    <a:pt x="598888" y="0"/>
                  </a:lnTo>
                  <a:cubicBezTo>
                    <a:pt x="610707" y="0"/>
                    <a:pt x="622041" y="4695"/>
                    <a:pt x="630399" y="13052"/>
                  </a:cubicBezTo>
                  <a:cubicBezTo>
                    <a:pt x="638756" y="21409"/>
                    <a:pt x="643451" y="32744"/>
                    <a:pt x="643451" y="44563"/>
                  </a:cubicBezTo>
                  <a:lnTo>
                    <a:pt x="643451" y="59796"/>
                  </a:lnTo>
                  <a:cubicBezTo>
                    <a:pt x="643451" y="71615"/>
                    <a:pt x="638756" y="82949"/>
                    <a:pt x="630399" y="91306"/>
                  </a:cubicBezTo>
                  <a:cubicBezTo>
                    <a:pt x="622041" y="99664"/>
                    <a:pt x="610707" y="104358"/>
                    <a:pt x="598888" y="104358"/>
                  </a:cubicBezTo>
                  <a:lnTo>
                    <a:pt x="44563" y="104358"/>
                  </a:lnTo>
                  <a:cubicBezTo>
                    <a:pt x="32744" y="104358"/>
                    <a:pt x="21409" y="99664"/>
                    <a:pt x="13052" y="91306"/>
                  </a:cubicBezTo>
                  <a:cubicBezTo>
                    <a:pt x="4695" y="82949"/>
                    <a:pt x="0" y="71615"/>
                    <a:pt x="0" y="59796"/>
                  </a:cubicBezTo>
                  <a:lnTo>
                    <a:pt x="0" y="44563"/>
                  </a:lnTo>
                  <a:cubicBezTo>
                    <a:pt x="0" y="32744"/>
                    <a:pt x="4695" y="21409"/>
                    <a:pt x="13052" y="13052"/>
                  </a:cubicBezTo>
                  <a:cubicBezTo>
                    <a:pt x="21409" y="4695"/>
                    <a:pt x="32744" y="0"/>
                    <a:pt x="44563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643451" cy="161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2649987" y="5870616"/>
            <a:ext cx="5344436" cy="1196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499" b="1" dirty="0">
                <a:solidFill>
                  <a:srgbClr val="F5F3F1"/>
                </a:solidFill>
                <a:latin typeface="TT Hoves Bold"/>
                <a:ea typeface="TT Hoves Bold"/>
                <a:cs typeface="TT Hoves Bold"/>
                <a:sym typeface="TT Hoves Bold"/>
              </a:rPr>
              <a:t>Submit before the deadline</a:t>
            </a:r>
          </a:p>
          <a:p>
            <a:pPr algn="ctr">
              <a:lnSpc>
                <a:spcPts val="5519"/>
              </a:lnSpc>
            </a:pPr>
            <a:endParaRPr lang="en-US" sz="5499" b="1" dirty="0">
              <a:solidFill>
                <a:srgbClr val="F5F3F1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519"/>
              </a:lnSpc>
            </a:pPr>
            <a:endParaRPr lang="en-US" sz="5499" b="1" dirty="0">
              <a:solidFill>
                <a:srgbClr val="F5F3F1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F5F3F1"/>
                </a:solidFill>
                <a:latin typeface="TT Hoves"/>
                <a:ea typeface="TT Hoves"/>
                <a:cs typeface="TT Hoves"/>
                <a:sym typeface="TT Hoves"/>
              </a:rPr>
              <a:t>Dismissal appeals are due </a:t>
            </a:r>
            <a:r>
              <a:rPr lang="en-US" sz="4500" b="1" dirty="0">
                <a:solidFill>
                  <a:srgbClr val="F5F3F1"/>
                </a:solidFill>
                <a:latin typeface="TT Hoves Bold"/>
                <a:ea typeface="TT Hoves Bold"/>
                <a:cs typeface="TT Hoves Bold"/>
                <a:sym typeface="TT Hoves Bold"/>
              </a:rPr>
              <a:t>Friday, January 2, 2026 </a:t>
            </a:r>
            <a:r>
              <a:rPr lang="en-US" sz="4500" dirty="0">
                <a:solidFill>
                  <a:srgbClr val="F5F3F1"/>
                </a:solidFill>
                <a:latin typeface="TT Hoves"/>
                <a:ea typeface="TT Hoves"/>
                <a:cs typeface="TT Hoves"/>
                <a:sym typeface="TT Hoves"/>
              </a:rPr>
              <a:t>at 4:00PM EST. Late appeals are NOT accepted. </a:t>
            </a:r>
            <a:r>
              <a:rPr lang="en-US" sz="4500" b="1" dirty="0">
                <a:solidFill>
                  <a:srgbClr val="F5F3F1"/>
                </a:solidFill>
                <a:latin typeface="TT Hoves Bold"/>
                <a:ea typeface="TT Hoves Bold"/>
                <a:cs typeface="TT Hoves Bold"/>
                <a:sym typeface="TT Hoves Bold"/>
              </a:rPr>
              <a:t>There are no exceptions.</a:t>
            </a:r>
            <a:r>
              <a:rPr lang="en-US" sz="4500" dirty="0">
                <a:solidFill>
                  <a:srgbClr val="F5F3F1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</a:p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F5F3F1"/>
                </a:solidFill>
                <a:latin typeface="TT Hoves"/>
                <a:ea typeface="TT Hoves"/>
                <a:cs typeface="TT Hoves"/>
                <a:sym typeface="TT Hoves"/>
              </a:rPr>
              <a:t>Don’t wait until the last minute—start preparing now. Starting early helps the appeal process go more smoothly.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B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72156" y="5583291"/>
            <a:ext cx="19772796" cy="12704709"/>
            <a:chOff x="0" y="0"/>
            <a:chExt cx="2929303" cy="1882179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929303" cy="1882179"/>
            </a:xfrm>
            <a:custGeom>
              <a:avLst/>
              <a:gdLst/>
              <a:ahLst/>
              <a:cxnLst/>
              <a:rect l="l" t="t" r="r" b="b"/>
              <a:pathLst>
                <a:path w="2929303" h="1882179">
                  <a:moveTo>
                    <a:pt x="0" y="0"/>
                  </a:moveTo>
                  <a:lnTo>
                    <a:pt x="2929303" y="0"/>
                  </a:lnTo>
                  <a:lnTo>
                    <a:pt x="2929303" y="1882179"/>
                  </a:lnTo>
                  <a:lnTo>
                    <a:pt x="0" y="1882179"/>
                  </a:ln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929303" cy="19393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582113" y="1240028"/>
            <a:ext cx="2621710" cy="3057388"/>
          </a:xfrm>
          <a:custGeom>
            <a:avLst/>
            <a:gdLst/>
            <a:ahLst/>
            <a:cxnLst/>
            <a:rect l="l" t="t" r="r" b="b"/>
            <a:pathLst>
              <a:path w="2621710" h="3057388">
                <a:moveTo>
                  <a:pt x="0" y="0"/>
                </a:moveTo>
                <a:lnTo>
                  <a:pt x="2621710" y="0"/>
                </a:lnTo>
                <a:lnTo>
                  <a:pt x="2621710" y="3057388"/>
                </a:lnTo>
                <a:lnTo>
                  <a:pt x="0" y="30573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780624" y="1042849"/>
            <a:ext cx="12975110" cy="40849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9" b="1" i="0" u="none" strike="noStrike" kern="1200" cap="none" spc="-470" normalizeH="0" baseline="0" noProof="0" dirty="0">
                <a:ln>
                  <a:noFill/>
                </a:ln>
                <a:solidFill>
                  <a:srgbClr val="172552"/>
                </a:solidFill>
                <a:effectLst/>
                <a:uLnTx/>
                <a:uFillTx/>
                <a:latin typeface="Bricolage Grotesque Condensed Bold"/>
                <a:ea typeface="Bricolage Grotesque Condensed Bold"/>
                <a:cs typeface="Bricolage Grotesque Condensed Bold"/>
                <a:sym typeface="Bricolage Grotesque Condensed Bold"/>
              </a:rPr>
              <a:t>DISMISSAL APPEAL NOTIFICATION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1324" y="7102498"/>
            <a:ext cx="16365989" cy="10487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5"/>
              </a:lnSpc>
            </a:pPr>
            <a:r>
              <a:rPr lang="en-US" sz="6198">
                <a:solidFill>
                  <a:srgbClr val="182A60"/>
                </a:solidFill>
                <a:latin typeface="TT Hoves"/>
                <a:ea typeface="TT Hoves"/>
                <a:cs typeface="TT Hoves"/>
                <a:sym typeface="TT Hoves"/>
              </a:rPr>
              <a:t>Each student who is subject to dismissal will receive a </a:t>
            </a:r>
            <a:r>
              <a:rPr lang="en-US" sz="6198" b="1">
                <a:solidFill>
                  <a:srgbClr val="182A60"/>
                </a:solidFill>
                <a:latin typeface="TT Hoves Bold"/>
                <a:ea typeface="TT Hoves Bold"/>
                <a:cs typeface="TT Hoves Bold"/>
                <a:sym typeface="TT Hoves Bold"/>
              </a:rPr>
              <a:t>personal link by email</a:t>
            </a:r>
            <a:r>
              <a:rPr lang="en-US" sz="6198">
                <a:solidFill>
                  <a:srgbClr val="182A60"/>
                </a:solidFill>
                <a:latin typeface="TT Hoves"/>
                <a:ea typeface="TT Hoves"/>
                <a:cs typeface="TT Hoves"/>
                <a:sym typeface="TT Hoves"/>
              </a:rPr>
              <a:t> to complete their dismissal appeal form. </a:t>
            </a:r>
          </a:p>
          <a:p>
            <a:pPr algn="ctr">
              <a:lnSpc>
                <a:spcPts val="9235"/>
              </a:lnSpc>
            </a:pPr>
            <a:endParaRPr lang="en-US" sz="6198">
              <a:solidFill>
                <a:srgbClr val="182A60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ctr">
              <a:lnSpc>
                <a:spcPts val="9235"/>
              </a:lnSpc>
            </a:pPr>
            <a:r>
              <a:rPr lang="en-US" sz="6198">
                <a:solidFill>
                  <a:srgbClr val="182A60"/>
                </a:solidFill>
                <a:latin typeface="TT Hoves"/>
                <a:ea typeface="TT Hoves"/>
                <a:cs typeface="TT Hoves"/>
                <a:sym typeface="TT Hoves"/>
              </a:rPr>
              <a:t>Test and bookmark the link as soon as you receive it and be sure to save the email. </a:t>
            </a:r>
          </a:p>
          <a:p>
            <a:pPr algn="ctr">
              <a:lnSpc>
                <a:spcPts val="9235"/>
              </a:lnSpc>
            </a:pPr>
            <a:endParaRPr lang="en-US" sz="6198">
              <a:solidFill>
                <a:srgbClr val="182A60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ctr">
              <a:lnSpc>
                <a:spcPts val="9235"/>
              </a:lnSpc>
            </a:pPr>
            <a:r>
              <a:rPr lang="en-US" sz="6198">
                <a:solidFill>
                  <a:srgbClr val="182A60"/>
                </a:solidFill>
                <a:latin typeface="TT Hoves"/>
                <a:ea typeface="TT Hoves"/>
                <a:cs typeface="TT Hoves"/>
                <a:sym typeface="TT Hoves"/>
              </a:rPr>
              <a:t>The link is </a:t>
            </a:r>
            <a:r>
              <a:rPr lang="en-US" sz="6198" b="1">
                <a:solidFill>
                  <a:srgbClr val="182A60"/>
                </a:solidFill>
                <a:latin typeface="TT Hoves Bold"/>
                <a:ea typeface="TT Hoves Bold"/>
                <a:cs typeface="TT Hoves Bold"/>
                <a:sym typeface="TT Hoves Bold"/>
              </a:rPr>
              <a:t>required </a:t>
            </a:r>
            <a:r>
              <a:rPr lang="en-US" sz="6198">
                <a:solidFill>
                  <a:srgbClr val="182A60"/>
                </a:solidFill>
                <a:latin typeface="TT Hoves"/>
                <a:ea typeface="TT Hoves"/>
                <a:cs typeface="TT Hoves"/>
                <a:sym typeface="TT Hoves"/>
              </a:rPr>
              <a:t>to submit your form.</a:t>
            </a:r>
          </a:p>
          <a:p>
            <a:pPr algn="ctr">
              <a:lnSpc>
                <a:spcPts val="9235"/>
              </a:lnSpc>
            </a:pPr>
            <a:r>
              <a:rPr lang="en-US" sz="6198">
                <a:solidFill>
                  <a:srgbClr val="182A6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8402578">
            <a:off x="15994667" y="15856961"/>
            <a:ext cx="1486629" cy="2211881"/>
          </a:xfrm>
          <a:custGeom>
            <a:avLst/>
            <a:gdLst/>
            <a:ahLst/>
            <a:cxnLst/>
            <a:rect l="l" t="t" r="r" b="b"/>
            <a:pathLst>
              <a:path w="1486629" h="2211881">
                <a:moveTo>
                  <a:pt x="0" y="0"/>
                </a:moveTo>
                <a:lnTo>
                  <a:pt x="1486628" y="0"/>
                </a:lnTo>
                <a:lnTo>
                  <a:pt x="1486628" y="2211881"/>
                </a:lnTo>
                <a:lnTo>
                  <a:pt x="0" y="22118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288529">
            <a:off x="514770" y="5577811"/>
            <a:ext cx="1437420" cy="2138666"/>
          </a:xfrm>
          <a:custGeom>
            <a:avLst/>
            <a:gdLst/>
            <a:ahLst/>
            <a:cxnLst/>
            <a:rect l="l" t="t" r="r" b="b"/>
            <a:pathLst>
              <a:path w="1437420" h="2138666">
                <a:moveTo>
                  <a:pt x="0" y="0"/>
                </a:moveTo>
                <a:lnTo>
                  <a:pt x="1437420" y="0"/>
                </a:lnTo>
                <a:lnTo>
                  <a:pt x="1437420" y="2138666"/>
                </a:lnTo>
                <a:lnTo>
                  <a:pt x="0" y="21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5395"/>
            <a:ext cx="18288000" cy="4070851"/>
            <a:chOff x="0" y="0"/>
            <a:chExt cx="2952137" cy="802122"/>
          </a:xfrm>
        </p:grpSpPr>
        <p:sp>
          <p:nvSpPr>
            <p:cNvPr id="12" name="Freeform 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952137" cy="802122"/>
            </a:xfrm>
            <a:custGeom>
              <a:avLst/>
              <a:gdLst/>
              <a:ahLst/>
              <a:cxnLst/>
              <a:rect l="l" t="t" r="r" b="b"/>
              <a:pathLst>
                <a:path w="2952137" h="802122">
                  <a:moveTo>
                    <a:pt x="0" y="0"/>
                  </a:moveTo>
                  <a:lnTo>
                    <a:pt x="2952137" y="0"/>
                  </a:lnTo>
                  <a:lnTo>
                    <a:pt x="2952137" y="802122"/>
                  </a:lnTo>
                  <a:lnTo>
                    <a:pt x="0" y="802122"/>
                  </a:lnTo>
                  <a:close/>
                </a:path>
              </a:pathLst>
            </a:custGeom>
            <a:solidFill>
              <a:srgbClr val="B09E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8100"/>
              <a:ext cx="2952137" cy="7640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59"/>
                </a:lnSpc>
              </a:pPr>
              <a:endParaRPr/>
            </a:p>
          </p:txBody>
        </p:sp>
      </p:grpSp>
      <p:sp>
        <p:nvSpPr>
          <p:cNvPr id="20" name="TextBox 20"/>
          <p:cNvSpPr txBox="1">
            <a:spLocks noGrp="1"/>
          </p:cNvSpPr>
          <p:nvPr>
            <p:ph type="title" idx="4294967295"/>
          </p:nvPr>
        </p:nvSpPr>
        <p:spPr>
          <a:xfrm>
            <a:off x="1619772" y="1225238"/>
            <a:ext cx="15048453" cy="18549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0" b="1" i="0" u="none" strike="noStrike" kern="1200" cap="none" spc="-501" normalizeH="0" baseline="0" noProof="0" dirty="0">
                <a:ln>
                  <a:noFill/>
                </a:ln>
                <a:solidFill>
                  <a:srgbClr val="172552"/>
                </a:solidFill>
                <a:effectLst/>
                <a:uLnTx/>
                <a:uFillTx/>
                <a:latin typeface="Bricolage Grotesque Condensed Ultra-Bold"/>
                <a:ea typeface="Bricolage Grotesque Condensed Ultra-Bold"/>
                <a:cs typeface="Bricolage Grotesque Condensed Ultra-Bold"/>
                <a:sym typeface="Bricolage Grotesque Condensed Ultra-Bold"/>
              </a:rPr>
              <a:t>APPEAL RESOURCES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1216" y="2793226"/>
            <a:ext cx="18065566" cy="733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400" b="1" dirty="0">
                <a:solidFill>
                  <a:srgbClr val="172552"/>
                </a:solidFill>
                <a:latin typeface="Bricolage Grotesque Condensed Bold" panose="020B0604020202020204" charset="0"/>
                <a:ea typeface="Bricolage Grotesque Condensed Medium"/>
                <a:cs typeface="Bricolage Grotesque Condensed Medium"/>
                <a:sym typeface="Bricolage Grotesque Condensed Medium"/>
              </a:rPr>
              <a:t>These resources can help you prepare your appeal and support you in the process</a:t>
            </a:r>
          </a:p>
        </p:txBody>
      </p:sp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5400000">
            <a:off x="8613577" y="-3754551"/>
            <a:ext cx="41559" cy="20756334"/>
            <a:chOff x="0" y="0"/>
            <a:chExt cx="25400" cy="12685884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12700"/>
              <a:ext cx="25400" cy="12660503"/>
            </a:xfrm>
            <a:custGeom>
              <a:avLst/>
              <a:gdLst/>
              <a:ahLst/>
              <a:cxnLst/>
              <a:rect l="l" t="t" r="r" b="b"/>
              <a:pathLst>
                <a:path w="25400" h="12660503">
                  <a:moveTo>
                    <a:pt x="25400" y="0"/>
                  </a:moveTo>
                  <a:lnTo>
                    <a:pt x="25400" y="12660503"/>
                  </a:lnTo>
                  <a:lnTo>
                    <a:pt x="0" y="126605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6120440" y="6602837"/>
            <a:ext cx="35976" cy="17968123"/>
            <a:chOff x="0" y="0"/>
            <a:chExt cx="25400" cy="12685884"/>
          </a:xfrm>
        </p:grpSpPr>
        <p:sp>
          <p:nvSpPr>
            <p:cNvPr id="5" name="Freeform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12700"/>
              <a:ext cx="25400" cy="12660503"/>
            </a:xfrm>
            <a:custGeom>
              <a:avLst/>
              <a:gdLst/>
              <a:ahLst/>
              <a:cxnLst/>
              <a:rect l="l" t="t" r="r" b="b"/>
              <a:pathLst>
                <a:path w="25400" h="12660503">
                  <a:moveTo>
                    <a:pt x="25400" y="0"/>
                  </a:moveTo>
                  <a:lnTo>
                    <a:pt x="25400" y="12660503"/>
                  </a:lnTo>
                  <a:lnTo>
                    <a:pt x="0" y="126605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2459555" y="6623616"/>
            <a:ext cx="35976" cy="17968123"/>
            <a:chOff x="0" y="0"/>
            <a:chExt cx="25400" cy="12685884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12700"/>
              <a:ext cx="25400" cy="12660503"/>
            </a:xfrm>
            <a:custGeom>
              <a:avLst/>
              <a:gdLst/>
              <a:ahLst/>
              <a:cxnLst/>
              <a:rect l="l" t="t" r="r" b="b"/>
              <a:pathLst>
                <a:path w="25400" h="12660503">
                  <a:moveTo>
                    <a:pt x="25400" y="0"/>
                  </a:moveTo>
                  <a:lnTo>
                    <a:pt x="25400" y="12660503"/>
                  </a:lnTo>
                  <a:lnTo>
                    <a:pt x="0" y="126605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5400000">
            <a:off x="9321342" y="2310619"/>
            <a:ext cx="39953" cy="19954122"/>
            <a:chOff x="0" y="0"/>
            <a:chExt cx="25400" cy="12685884"/>
          </a:xfrm>
        </p:grpSpPr>
        <p:sp>
          <p:nvSpPr>
            <p:cNvPr id="9" name="Freeform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12700"/>
              <a:ext cx="25400" cy="12660503"/>
            </a:xfrm>
            <a:custGeom>
              <a:avLst/>
              <a:gdLst/>
              <a:ahLst/>
              <a:cxnLst/>
              <a:rect l="l" t="t" r="r" b="b"/>
              <a:pathLst>
                <a:path w="25400" h="12660503">
                  <a:moveTo>
                    <a:pt x="25400" y="0"/>
                  </a:moveTo>
                  <a:lnTo>
                    <a:pt x="25400" y="12660503"/>
                  </a:lnTo>
                  <a:lnTo>
                    <a:pt x="0" y="126605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876497" y="4506395"/>
            <a:ext cx="8863686" cy="146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7"/>
              </a:lnSpc>
            </a:pPr>
            <a:r>
              <a:rPr lang="en-US" sz="5188" b="1" u="sng" dirty="0">
                <a:solidFill>
                  <a:srgbClr val="002060"/>
                </a:solidFill>
                <a:latin typeface="Bricolage Grotesque Condensed Bold"/>
                <a:ea typeface="Bricolage Grotesque Condensed Bold"/>
                <a:cs typeface="Bricolage Grotesque Condensed Bold"/>
                <a:sym typeface="Bricolage Grotesque Condensed Bold"/>
                <a:hlinkClick r:id="rId2" tooltip="https://scholasticstanding.uconn.ed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Academic Standing Website</a:t>
            </a:r>
          </a:p>
          <a:p>
            <a:pPr algn="ctr">
              <a:lnSpc>
                <a:spcPts val="5707"/>
              </a:lnSpc>
            </a:pPr>
            <a:r>
              <a:rPr lang="en-US" sz="5188" dirty="0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Review appeal policies &amp; steps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70000" y="7320670"/>
            <a:ext cx="5850440" cy="4752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7"/>
              </a:lnSpc>
            </a:pPr>
            <a:r>
              <a:rPr lang="en-US" sz="5188" b="1" dirty="0">
                <a:solidFill>
                  <a:srgbClr val="002060"/>
                </a:solidFill>
                <a:latin typeface="Bricolage Grotesque Condensed Bold"/>
                <a:ea typeface="Bricolage Grotesque Condensed Bold"/>
                <a:cs typeface="Bricolage Grotesque Condensed Bold"/>
                <a:sym typeface="Bricolage Grotesque Condensed Bold"/>
              </a:rPr>
              <a:t>Academic Success Advisor</a:t>
            </a:r>
          </a:p>
          <a:p>
            <a:pPr algn="ctr">
              <a:lnSpc>
                <a:spcPts val="5707"/>
              </a:lnSpc>
            </a:pPr>
            <a:r>
              <a:rPr lang="en-US" sz="5188" dirty="0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ASP Meetings</a:t>
            </a:r>
          </a:p>
          <a:p>
            <a:pPr algn="ctr">
              <a:lnSpc>
                <a:spcPts val="3141"/>
              </a:lnSpc>
            </a:pPr>
            <a:endParaRPr lang="en-US" sz="5188" dirty="0">
              <a:solidFill>
                <a:srgbClr val="002060"/>
              </a:solidFill>
              <a:latin typeface="Bricolage Grotesque Condensed"/>
              <a:ea typeface="Bricolage Grotesque Condensed"/>
              <a:cs typeface="Bricolage Grotesque Condensed"/>
              <a:sym typeface="Bricolage Grotesque Condensed"/>
            </a:endParaRPr>
          </a:p>
          <a:p>
            <a:pPr algn="ctr">
              <a:lnSpc>
                <a:spcPts val="5707"/>
              </a:lnSpc>
            </a:pPr>
            <a:r>
              <a:rPr lang="en-US" sz="5188" dirty="0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Guidance for academic standing and appeals </a:t>
            </a:r>
          </a:p>
          <a:p>
            <a:pPr algn="ctr">
              <a:lnSpc>
                <a:spcPts val="5707"/>
              </a:lnSpc>
            </a:pPr>
            <a:endParaRPr lang="en-US" sz="5188" dirty="0">
              <a:solidFill>
                <a:srgbClr val="002060"/>
              </a:solidFill>
              <a:latin typeface="Bricolage Grotesque Condensed"/>
              <a:ea typeface="Bricolage Grotesque Condensed"/>
              <a:cs typeface="Bricolage Grotesque Condensed"/>
              <a:sym typeface="Bricolage Grotesque Condense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380009" y="7320670"/>
            <a:ext cx="5922618" cy="4361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7"/>
              </a:lnSpc>
            </a:pPr>
            <a:r>
              <a:rPr lang="en-US" sz="5188" b="1" dirty="0">
                <a:solidFill>
                  <a:srgbClr val="002060"/>
                </a:solidFill>
                <a:latin typeface="Bricolage Grotesque Condensed Bold"/>
                <a:ea typeface="Bricolage Grotesque Condensed Bold"/>
                <a:cs typeface="Bricolage Grotesque Condensed Bold"/>
                <a:sym typeface="Bricolage Grotesque Condensed Bold"/>
              </a:rPr>
              <a:t>Dean of Students (Storrs)</a:t>
            </a:r>
          </a:p>
          <a:p>
            <a:pPr algn="ctr">
              <a:lnSpc>
                <a:spcPts val="5707"/>
              </a:lnSpc>
            </a:pPr>
            <a:r>
              <a:rPr lang="en-US" sz="5188" b="1" dirty="0">
                <a:solidFill>
                  <a:srgbClr val="002060"/>
                </a:solidFill>
                <a:latin typeface="Bricolage Grotesque Condensed Bold"/>
                <a:ea typeface="Bricolage Grotesque Condensed Bold"/>
                <a:cs typeface="Bricolage Grotesque Condensed Bold"/>
                <a:sym typeface="Bricolage Grotesque Condensed Bold"/>
              </a:rPr>
              <a:t>Office of Student Services (Regionals)</a:t>
            </a:r>
          </a:p>
          <a:p>
            <a:pPr algn="ctr">
              <a:lnSpc>
                <a:spcPts val="5707"/>
              </a:lnSpc>
            </a:pPr>
            <a:r>
              <a:rPr lang="en-US" sz="5188" dirty="0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Academic and Personal Support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979422" y="7348937"/>
            <a:ext cx="4695565" cy="3637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6"/>
              </a:lnSpc>
            </a:pPr>
            <a:r>
              <a:rPr lang="en-US" sz="5187" b="1" dirty="0">
                <a:solidFill>
                  <a:srgbClr val="002060"/>
                </a:solidFill>
                <a:latin typeface="Bricolage Grotesque Condensed Bold"/>
                <a:ea typeface="Bricolage Grotesque Condensed Bold"/>
                <a:cs typeface="Bricolage Grotesque Condensed Bold"/>
                <a:sym typeface="Bricolage Grotesque Condensed Bold"/>
              </a:rPr>
              <a:t>Academic Achievement Center (AAC)</a:t>
            </a:r>
          </a:p>
          <a:p>
            <a:pPr algn="ctr">
              <a:lnSpc>
                <a:spcPts val="5706"/>
              </a:lnSpc>
            </a:pPr>
            <a:r>
              <a:rPr lang="en-US" sz="5187" dirty="0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Appeal prep (make appointment asap)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40528" y="13051985"/>
            <a:ext cx="4109384" cy="146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7"/>
              </a:lnSpc>
            </a:pPr>
            <a:r>
              <a:rPr lang="en-US" sz="5188" b="1" dirty="0">
                <a:solidFill>
                  <a:srgbClr val="002060"/>
                </a:solidFill>
                <a:latin typeface="Bricolage Grotesque Condensed Bold"/>
                <a:ea typeface="Bricolage Grotesque Condensed Bold"/>
                <a:cs typeface="Bricolage Grotesque Condensed Bold"/>
                <a:sym typeface="Bricolage Grotesque Condensed Bold"/>
              </a:rPr>
              <a:t>UConn Connects</a:t>
            </a:r>
          </a:p>
          <a:p>
            <a:pPr algn="ctr">
              <a:lnSpc>
                <a:spcPts val="5707"/>
              </a:lnSpc>
            </a:pPr>
            <a:r>
              <a:rPr lang="en-US" sz="5188" dirty="0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Mentor Support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06054" y="13042046"/>
            <a:ext cx="5004572" cy="4361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6"/>
              </a:lnSpc>
            </a:pPr>
            <a:r>
              <a:rPr lang="en-US" sz="5187" b="1" dirty="0">
                <a:solidFill>
                  <a:srgbClr val="002060"/>
                </a:solidFill>
                <a:latin typeface="Bricolage Grotesque Condensed Bold"/>
                <a:ea typeface="Bricolage Grotesque Condensed Bold"/>
                <a:cs typeface="Bricolage Grotesque Condensed Bold"/>
                <a:sym typeface="Bricolage Grotesque Condensed Bold"/>
              </a:rPr>
              <a:t>International Student and Scholar Services (ISSS) Office</a:t>
            </a:r>
          </a:p>
          <a:p>
            <a:pPr algn="ctr">
              <a:lnSpc>
                <a:spcPts val="5706"/>
              </a:lnSpc>
            </a:pPr>
            <a:r>
              <a:rPr lang="en-US" sz="5187" dirty="0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International student guidance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689674" y="13045275"/>
            <a:ext cx="5275059" cy="2189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7"/>
              </a:lnSpc>
            </a:pPr>
            <a:r>
              <a:rPr lang="en-US" sz="5188" b="1" dirty="0">
                <a:solidFill>
                  <a:srgbClr val="002060"/>
                </a:solidFill>
                <a:latin typeface="Bricolage Grotesque Condensed Bold"/>
                <a:ea typeface="Bricolage Grotesque Condensed Bold"/>
                <a:cs typeface="Bricolage Grotesque Condensed Bold"/>
                <a:sym typeface="Bricolage Grotesque Condensed Bold"/>
              </a:rPr>
              <a:t>Cultural Centers</a:t>
            </a:r>
          </a:p>
          <a:p>
            <a:pPr algn="ctr">
              <a:lnSpc>
                <a:spcPts val="5707"/>
              </a:lnSpc>
            </a:pPr>
            <a:r>
              <a:rPr lang="en-US" sz="5188" dirty="0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Appeal help &amp; letters of support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1"/>
          <p:cNvSpPr txBox="1">
            <a:spLocks noGrp="1"/>
          </p:cNvSpPr>
          <p:nvPr>
            <p:ph type="title" idx="4294967295"/>
          </p:nvPr>
        </p:nvSpPr>
        <p:spPr>
          <a:xfrm>
            <a:off x="6004453" y="4267198"/>
            <a:ext cx="12014596" cy="43053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0" b="1" i="0" u="none" strike="noStrike" kern="1200" cap="none" spc="-660" normalizeH="0" baseline="0" noProof="0" dirty="0">
                <a:ln>
                  <a:noFill/>
                </a:ln>
                <a:solidFill>
                  <a:srgbClr val="172552"/>
                </a:solidFill>
                <a:effectLst/>
                <a:uLnTx/>
                <a:uFillTx/>
                <a:latin typeface="Bricolage Grotesque Condensed Ultra-Bold"/>
                <a:ea typeface="Bricolage Grotesque Condensed Ultra-Bold"/>
                <a:cs typeface="Bricolage Grotesque Condensed Ultra-Bold"/>
                <a:sym typeface="Bricolage Grotesque Condensed Ultra-Bold"/>
              </a:rPr>
              <a:t>TIPS FOR A STRONG APPEAL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979035" y="9529197"/>
            <a:ext cx="11038965" cy="2924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7"/>
              </a:lnSpc>
            </a:pPr>
            <a:r>
              <a:rPr lang="en-US" sz="3357" b="1">
                <a:solidFill>
                  <a:srgbClr val="172552"/>
                </a:solidFill>
                <a:latin typeface="TT Hoves Bold"/>
                <a:ea typeface="TT Hoves Bold"/>
                <a:cs typeface="TT Hoves Bold"/>
                <a:sym typeface="TT Hoves Bold"/>
              </a:rPr>
              <a:t>Be Honest &amp; Reflective</a:t>
            </a:r>
          </a:p>
          <a:p>
            <a:pPr algn="l">
              <a:lnSpc>
                <a:spcPts val="4699"/>
              </a:lnSpc>
            </a:pPr>
            <a:r>
              <a:rPr lang="en-US" sz="3357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Share what happened, including specifics on how you connected with faculty, staff, and support offices during the semester, what you’ve learned, and how you’ll move forward.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979035" y="13425619"/>
            <a:ext cx="10658585" cy="1743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7"/>
              </a:lnSpc>
            </a:pPr>
            <a:r>
              <a:rPr lang="en-US" sz="3357" b="1">
                <a:solidFill>
                  <a:srgbClr val="172552"/>
                </a:solidFill>
                <a:latin typeface="TT Hoves Bold"/>
                <a:ea typeface="TT Hoves Bold"/>
                <a:cs typeface="TT Hoves Bold"/>
                <a:sym typeface="TT Hoves Bold"/>
              </a:rPr>
              <a:t>Upload Supporting Documents</a:t>
            </a:r>
          </a:p>
          <a:p>
            <a:pPr algn="l">
              <a:lnSpc>
                <a:spcPts val="4699"/>
              </a:lnSpc>
            </a:pPr>
            <a:r>
              <a:rPr lang="en-US" sz="3357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You can upload up to 3 files. Combine extras into one PDF if needed.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980070" y="16036788"/>
            <a:ext cx="10658585" cy="1743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7"/>
              </a:lnSpc>
            </a:pPr>
            <a:r>
              <a:rPr lang="en-US" sz="3357" b="1">
                <a:solidFill>
                  <a:srgbClr val="172552"/>
                </a:solidFill>
                <a:latin typeface="TT Hoves Bold"/>
                <a:ea typeface="TT Hoves Bold"/>
                <a:cs typeface="TT Hoves Bold"/>
                <a:sym typeface="TT Hoves Bold"/>
              </a:rPr>
              <a:t>Demonstrate Your Plan for Success</a:t>
            </a:r>
          </a:p>
          <a:p>
            <a:pPr algn="l">
              <a:lnSpc>
                <a:spcPts val="4699"/>
              </a:lnSpc>
            </a:pPr>
            <a:r>
              <a:rPr lang="en-US" sz="3357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Include strategies, support systems, and campus resources you’ll use if you are retained at UConn.</a:t>
            </a:r>
          </a:p>
        </p:txBody>
      </p:sp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1531" y="9144000"/>
            <a:ext cx="18741018" cy="18715"/>
            <a:chOff x="0" y="0"/>
            <a:chExt cx="25435273" cy="25400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700" y="0"/>
              <a:ext cx="25409906" cy="25400"/>
            </a:xfrm>
            <a:custGeom>
              <a:avLst/>
              <a:gdLst/>
              <a:ahLst/>
              <a:cxnLst/>
              <a:rect l="l" t="t" r="r" b="b"/>
              <a:pathLst>
                <a:path w="25409906" h="25400">
                  <a:moveTo>
                    <a:pt x="0" y="0"/>
                  </a:moveTo>
                  <a:lnTo>
                    <a:pt x="25409906" y="0"/>
                  </a:lnTo>
                  <a:lnTo>
                    <a:pt x="25409906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000E2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-1980184" y="0"/>
            <a:ext cx="7547958" cy="9420511"/>
            <a:chOff x="0" y="0"/>
            <a:chExt cx="7289687" cy="9098165"/>
          </a:xfrm>
        </p:grpSpPr>
        <p:sp>
          <p:nvSpPr>
            <p:cNvPr id="5" name="Freeform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7289673" cy="9098153"/>
            </a:xfrm>
            <a:custGeom>
              <a:avLst/>
              <a:gdLst/>
              <a:ahLst/>
              <a:cxnLst/>
              <a:rect l="l" t="t" r="r" b="b"/>
              <a:pathLst>
                <a:path w="7289673" h="9098153">
                  <a:moveTo>
                    <a:pt x="0" y="0"/>
                  </a:moveTo>
                  <a:lnTo>
                    <a:pt x="7289673" y="0"/>
                  </a:lnTo>
                  <a:lnTo>
                    <a:pt x="7289673" y="9098153"/>
                  </a:lnTo>
                  <a:lnTo>
                    <a:pt x="0" y="90981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4422" r="-2290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12934" y="15742953"/>
            <a:ext cx="14391820" cy="31897"/>
            <a:chOff x="0" y="0"/>
            <a:chExt cx="17190409" cy="38100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700" y="0"/>
              <a:ext cx="17165065" cy="38100"/>
            </a:xfrm>
            <a:custGeom>
              <a:avLst/>
              <a:gdLst/>
              <a:ahLst/>
              <a:cxnLst/>
              <a:rect l="l" t="t" r="r" b="b"/>
              <a:pathLst>
                <a:path w="17165065" h="38100">
                  <a:moveTo>
                    <a:pt x="0" y="0"/>
                  </a:moveTo>
                  <a:lnTo>
                    <a:pt x="17165065" y="12700"/>
                  </a:lnTo>
                  <a:lnTo>
                    <a:pt x="17165065" y="381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000E2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044211" y="10751277"/>
            <a:ext cx="457513" cy="537904"/>
          </a:xfrm>
          <a:custGeom>
            <a:avLst/>
            <a:gdLst/>
            <a:ahLst/>
            <a:cxnLst/>
            <a:rect l="l" t="t" r="r" b="b"/>
            <a:pathLst>
              <a:path w="457513" h="537904">
                <a:moveTo>
                  <a:pt x="0" y="0"/>
                </a:moveTo>
                <a:lnTo>
                  <a:pt x="457513" y="0"/>
                </a:lnTo>
                <a:lnTo>
                  <a:pt x="457513" y="537904"/>
                </a:lnTo>
                <a:lnTo>
                  <a:pt x="0" y="5379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49230" b="-4923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08957" y="9144000"/>
            <a:ext cx="5976731" cy="9144000"/>
            <a:chOff x="0" y="0"/>
            <a:chExt cx="1602293" cy="2451401"/>
          </a:xfrm>
        </p:grpSpPr>
        <p:sp>
          <p:nvSpPr>
            <p:cNvPr id="10" name="Freeform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602293" cy="2451401"/>
            </a:xfrm>
            <a:custGeom>
              <a:avLst/>
              <a:gdLst/>
              <a:ahLst/>
              <a:cxnLst/>
              <a:rect l="l" t="t" r="r" b="b"/>
              <a:pathLst>
                <a:path w="1602293" h="2451401">
                  <a:moveTo>
                    <a:pt x="0" y="0"/>
                  </a:moveTo>
                  <a:lnTo>
                    <a:pt x="1602293" y="0"/>
                  </a:lnTo>
                  <a:lnTo>
                    <a:pt x="1602293" y="2451401"/>
                  </a:lnTo>
                  <a:lnTo>
                    <a:pt x="0" y="2451401"/>
                  </a:lnTo>
                  <a:close/>
                </a:path>
              </a:pathLst>
            </a:custGeom>
            <a:solidFill>
              <a:srgbClr val="1725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602293" cy="2499026"/>
            </a:xfrm>
            <a:prstGeom prst="rect">
              <a:avLst/>
            </a:prstGeom>
          </p:spPr>
          <p:txBody>
            <a:bodyPr lIns="47592" tIns="47592" rIns="47592" bIns="47592" rtlCol="0" anchor="ctr"/>
            <a:lstStyle/>
            <a:p>
              <a:pPr algn="ctr">
                <a:lnSpc>
                  <a:spcPts val="3145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12934" y="12877743"/>
            <a:ext cx="14215287" cy="31506"/>
            <a:chOff x="0" y="0"/>
            <a:chExt cx="17190409" cy="38100"/>
          </a:xfrm>
        </p:grpSpPr>
        <p:sp>
          <p:nvSpPr>
            <p:cNvPr id="13" name="Freeform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700" y="0"/>
              <a:ext cx="17165065" cy="38100"/>
            </a:xfrm>
            <a:custGeom>
              <a:avLst/>
              <a:gdLst/>
              <a:ahLst/>
              <a:cxnLst/>
              <a:rect l="l" t="t" r="r" b="b"/>
              <a:pathLst>
                <a:path w="17165065" h="38100">
                  <a:moveTo>
                    <a:pt x="0" y="0"/>
                  </a:moveTo>
                  <a:lnTo>
                    <a:pt x="17165065" y="12700"/>
                  </a:lnTo>
                  <a:lnTo>
                    <a:pt x="17165065" y="381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000E2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044648" y="14057149"/>
            <a:ext cx="457513" cy="537904"/>
          </a:xfrm>
          <a:custGeom>
            <a:avLst/>
            <a:gdLst/>
            <a:ahLst/>
            <a:cxnLst/>
            <a:rect l="l" t="t" r="r" b="b"/>
            <a:pathLst>
              <a:path w="457513" h="537904">
                <a:moveTo>
                  <a:pt x="0" y="0"/>
                </a:moveTo>
                <a:lnTo>
                  <a:pt x="457513" y="0"/>
                </a:lnTo>
                <a:lnTo>
                  <a:pt x="457513" y="537904"/>
                </a:lnTo>
                <a:lnTo>
                  <a:pt x="0" y="5379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49230" b="-492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044211" y="16672868"/>
            <a:ext cx="457513" cy="537904"/>
          </a:xfrm>
          <a:custGeom>
            <a:avLst/>
            <a:gdLst/>
            <a:ahLst/>
            <a:cxnLst/>
            <a:rect l="l" t="t" r="r" b="b"/>
            <a:pathLst>
              <a:path w="457513" h="537904">
                <a:moveTo>
                  <a:pt x="0" y="0"/>
                </a:moveTo>
                <a:lnTo>
                  <a:pt x="457513" y="0"/>
                </a:lnTo>
                <a:lnTo>
                  <a:pt x="457513" y="537904"/>
                </a:lnTo>
                <a:lnTo>
                  <a:pt x="0" y="5379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49230" b="-492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04016" y="999313"/>
            <a:ext cx="2391585" cy="2391585"/>
          </a:xfrm>
          <a:custGeom>
            <a:avLst/>
            <a:gdLst/>
            <a:ahLst/>
            <a:cxnLst/>
            <a:rect l="l" t="t" r="r" b="b"/>
            <a:pathLst>
              <a:path w="2391585" h="2391585">
                <a:moveTo>
                  <a:pt x="0" y="0"/>
                </a:moveTo>
                <a:lnTo>
                  <a:pt x="2391585" y="0"/>
                </a:lnTo>
                <a:lnTo>
                  <a:pt x="2391585" y="2391585"/>
                </a:lnTo>
                <a:lnTo>
                  <a:pt x="0" y="23915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76471" y="1314429"/>
            <a:ext cx="1646674" cy="1728791"/>
          </a:xfrm>
          <a:custGeom>
            <a:avLst/>
            <a:gdLst/>
            <a:ahLst/>
            <a:cxnLst/>
            <a:rect l="l" t="t" r="r" b="b"/>
            <a:pathLst>
              <a:path w="1646674" h="1728791">
                <a:moveTo>
                  <a:pt x="0" y="0"/>
                </a:moveTo>
                <a:lnTo>
                  <a:pt x="1646674" y="0"/>
                </a:lnTo>
                <a:lnTo>
                  <a:pt x="1646674" y="1728792"/>
                </a:lnTo>
                <a:lnTo>
                  <a:pt x="0" y="17287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B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72156" y="5583291"/>
            <a:ext cx="19772796" cy="12704709"/>
            <a:chOff x="0" y="0"/>
            <a:chExt cx="2929303" cy="1882179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929303" cy="1882179"/>
            </a:xfrm>
            <a:custGeom>
              <a:avLst/>
              <a:gdLst/>
              <a:ahLst/>
              <a:cxnLst/>
              <a:rect l="l" t="t" r="r" b="b"/>
              <a:pathLst>
                <a:path w="2929303" h="1882179">
                  <a:moveTo>
                    <a:pt x="0" y="0"/>
                  </a:moveTo>
                  <a:lnTo>
                    <a:pt x="2929303" y="0"/>
                  </a:lnTo>
                  <a:lnTo>
                    <a:pt x="2929303" y="1882179"/>
                  </a:lnTo>
                  <a:lnTo>
                    <a:pt x="0" y="1882179"/>
                  </a:ln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929303" cy="19393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674396" y="1074699"/>
            <a:ext cx="12014596" cy="40849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9" b="1" i="0" u="none" strike="noStrike" kern="1200" cap="none" spc="-627" normalizeH="0" baseline="0" noProof="0" dirty="0">
                <a:ln>
                  <a:noFill/>
                </a:ln>
                <a:solidFill>
                  <a:srgbClr val="172552"/>
                </a:solidFill>
                <a:effectLst/>
                <a:uLnTx/>
                <a:uFillTx/>
                <a:latin typeface="Bricolage Grotesque Condensed Ultra-Bold"/>
                <a:ea typeface="Bricolage Grotesque Condensed Ultra-Bold"/>
                <a:cs typeface="Bricolage Grotesque Condensed Ultra-Bold"/>
                <a:sym typeface="Bricolage Grotesque Condensed Ultra-Bold"/>
              </a:rPr>
              <a:t>SHARE A CLEAR OVERVIEW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4396" y="5975851"/>
            <a:ext cx="16939208" cy="2286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5"/>
              </a:lnSpc>
            </a:pPr>
            <a:r>
              <a:rPr lang="en-US" sz="6198" b="1">
                <a:solidFill>
                  <a:srgbClr val="172552"/>
                </a:solidFill>
                <a:latin typeface="TT Hoves Bold"/>
                <a:ea typeface="TT Hoves Bold"/>
                <a:cs typeface="TT Hoves Bold"/>
                <a:sym typeface="TT Hoves Bold"/>
              </a:rPr>
              <a:t>Explain the factors and circumstances that let to your academic status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4396" y="9394941"/>
            <a:ext cx="16939208" cy="8255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92"/>
              </a:lnSpc>
            </a:pPr>
            <a:r>
              <a:rPr lang="en-US" sz="5498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Examples of extenuating circumstances:</a:t>
            </a:r>
          </a:p>
          <a:p>
            <a:pPr marL="2374216" lvl="2" indent="-791405" algn="l">
              <a:lnSpc>
                <a:spcPts val="8192"/>
              </a:lnSpc>
              <a:buFont typeface="Arial"/>
              <a:buChar char="⚬"/>
            </a:pPr>
            <a:r>
              <a:rPr lang="en-US" sz="5498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Illness or injury</a:t>
            </a:r>
          </a:p>
          <a:p>
            <a:pPr marL="2374216" lvl="2" indent="-791405" algn="l">
              <a:lnSpc>
                <a:spcPts val="8192"/>
              </a:lnSpc>
              <a:buFont typeface="Arial"/>
              <a:buChar char="⚬"/>
            </a:pPr>
            <a:r>
              <a:rPr lang="en-US" sz="5498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Death in the family</a:t>
            </a:r>
          </a:p>
          <a:p>
            <a:pPr marL="2374216" lvl="2" indent="-791405" algn="l">
              <a:lnSpc>
                <a:spcPts val="8192"/>
              </a:lnSpc>
              <a:buFont typeface="Arial"/>
              <a:buChar char="⚬"/>
            </a:pPr>
            <a:r>
              <a:rPr lang="en-US" sz="5498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Mental health challenges</a:t>
            </a:r>
          </a:p>
          <a:p>
            <a:pPr marL="2374216" lvl="2" indent="-791405" algn="l">
              <a:lnSpc>
                <a:spcPts val="8192"/>
              </a:lnSpc>
              <a:buFont typeface="Arial"/>
              <a:buChar char="⚬"/>
            </a:pPr>
            <a:r>
              <a:rPr lang="en-US" sz="5498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Changes in living situation</a:t>
            </a:r>
          </a:p>
          <a:p>
            <a:pPr algn="l">
              <a:lnSpc>
                <a:spcPts val="8192"/>
              </a:lnSpc>
            </a:pPr>
            <a:endParaRPr lang="en-US" sz="5498">
              <a:solidFill>
                <a:srgbClr val="172552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8192"/>
              </a:lnSpc>
            </a:pPr>
            <a:r>
              <a:rPr lang="en-US" sz="5498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Include steps you’ve taken to resolve issues and improve your performance in future semesters.</a:t>
            </a:r>
          </a:p>
        </p:txBody>
      </p: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4396" y="8835581"/>
            <a:ext cx="16939208" cy="140259"/>
            <a:chOff x="0" y="0"/>
            <a:chExt cx="2509512" cy="20779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509512" cy="20779"/>
            </a:xfrm>
            <a:custGeom>
              <a:avLst/>
              <a:gdLst/>
              <a:ahLst/>
              <a:cxnLst/>
              <a:rect l="l" t="t" r="r" b="b"/>
              <a:pathLst>
                <a:path w="2509512" h="20779">
                  <a:moveTo>
                    <a:pt x="0" y="0"/>
                  </a:moveTo>
                  <a:lnTo>
                    <a:pt x="2509512" y="0"/>
                  </a:lnTo>
                  <a:lnTo>
                    <a:pt x="2509512" y="20779"/>
                  </a:lnTo>
                  <a:lnTo>
                    <a:pt x="0" y="20779"/>
                  </a:lnTo>
                  <a:close/>
                </a:path>
              </a:pathLst>
            </a:custGeom>
            <a:solidFill>
              <a:srgbClr val="9AB9D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509512" cy="779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77049" y="1218071"/>
            <a:ext cx="3502936" cy="3502936"/>
          </a:xfrm>
          <a:custGeom>
            <a:avLst/>
            <a:gdLst/>
            <a:ahLst/>
            <a:cxnLst/>
            <a:rect l="l" t="t" r="r" b="b"/>
            <a:pathLst>
              <a:path w="3502936" h="3502936">
                <a:moveTo>
                  <a:pt x="0" y="0"/>
                </a:moveTo>
                <a:lnTo>
                  <a:pt x="3502936" y="0"/>
                </a:lnTo>
                <a:lnTo>
                  <a:pt x="3502936" y="3502936"/>
                </a:lnTo>
                <a:lnTo>
                  <a:pt x="0" y="3502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951742"/>
            <a:ext cx="18697957" cy="14891237"/>
            <a:chOff x="0" y="0"/>
            <a:chExt cx="2770068" cy="2206109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770068" cy="2206109"/>
            </a:xfrm>
            <a:custGeom>
              <a:avLst/>
              <a:gdLst/>
              <a:ahLst/>
              <a:cxnLst/>
              <a:rect l="l" t="t" r="r" b="b"/>
              <a:pathLst>
                <a:path w="2770068" h="2206109">
                  <a:moveTo>
                    <a:pt x="0" y="0"/>
                  </a:moveTo>
                  <a:lnTo>
                    <a:pt x="2770068" y="0"/>
                  </a:lnTo>
                  <a:lnTo>
                    <a:pt x="2770068" y="2206109"/>
                  </a:lnTo>
                  <a:lnTo>
                    <a:pt x="0" y="2206109"/>
                  </a:ln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770068" cy="22632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sp>
        <p:nvSpPr>
          <p:cNvPr id="14" name="TextBox 14"/>
          <p:cNvSpPr txBox="1">
            <a:spLocks noGrp="1"/>
          </p:cNvSpPr>
          <p:nvPr>
            <p:ph type="title" idx="4294967295"/>
          </p:nvPr>
        </p:nvSpPr>
        <p:spPr>
          <a:xfrm>
            <a:off x="626771" y="1161359"/>
            <a:ext cx="13870048" cy="22701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0" b="1" i="0" u="none" strike="noStrike" kern="1200" cap="none" spc="-680" normalizeH="0" baseline="0" noProof="0" dirty="0">
                <a:ln>
                  <a:noFill/>
                </a:ln>
                <a:solidFill>
                  <a:srgbClr val="172552"/>
                </a:solidFill>
                <a:effectLst/>
                <a:uLnTx/>
                <a:uFillTx/>
                <a:latin typeface="Bricolage Grotesque Condensed Ultra-Bold"/>
                <a:ea typeface="Bricolage Grotesque Condensed Ultra-Bold"/>
                <a:cs typeface="Bricolage Grotesque Condensed Ultra-Bold"/>
                <a:sym typeface="Bricolage Grotesque Condensed Ultra-Bold"/>
              </a:rPr>
              <a:t>FINAL REMINDERS!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6771" y="4328516"/>
            <a:ext cx="16914810" cy="742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89"/>
              </a:lnSpc>
            </a:pPr>
            <a:r>
              <a:rPr lang="en-US" sz="4172" b="1" dirty="0">
                <a:solidFill>
                  <a:srgbClr val="172552"/>
                </a:solidFill>
                <a:latin typeface="TT Hoves Bold"/>
                <a:ea typeface="TT Hoves Bold"/>
                <a:cs typeface="TT Hoves Bold"/>
                <a:sym typeface="TT Hoves Bold"/>
              </a:rPr>
              <a:t>Start preparing your appeal NOW</a:t>
            </a:r>
          </a:p>
          <a:p>
            <a:pPr marL="900815" lvl="1" indent="-450407" algn="l">
              <a:lnSpc>
                <a:spcPts val="4589"/>
              </a:lnSpc>
              <a:buFont typeface="Arial"/>
              <a:buChar char="•"/>
            </a:pPr>
            <a:r>
              <a:rPr lang="en-US" sz="4172" dirty="0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Draft your dismissal appeal in case you are subject to dismissal. A sample form with appeal questions is available on the </a:t>
            </a:r>
            <a:r>
              <a:rPr lang="en-US" sz="4172" u="sng" dirty="0">
                <a:solidFill>
                  <a:srgbClr val="002060"/>
                </a:solidFill>
                <a:latin typeface="TT Hoves"/>
                <a:ea typeface="TT Hoves"/>
                <a:cs typeface="TT Hoves"/>
                <a:sym typeface="TT Hoves"/>
                <a:hlinkClick r:id="rId2" tooltip="https://scholasticstanding.uconn.ed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Academic Standing website</a:t>
            </a:r>
            <a:r>
              <a:rPr lang="en-US" sz="4172" dirty="0">
                <a:solidFill>
                  <a:srgbClr val="00206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4172" dirty="0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and on the next slide. </a:t>
            </a:r>
          </a:p>
          <a:p>
            <a:pPr marL="900815" lvl="1" indent="-450407" algn="l">
              <a:lnSpc>
                <a:spcPts val="4589"/>
              </a:lnSpc>
              <a:buFont typeface="Arial"/>
              <a:buChar char="•"/>
            </a:pPr>
            <a:r>
              <a:rPr lang="en-US" sz="4172" dirty="0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Connect with your academic success advisor, Connects mentor (if applicable), and/or the Academic Achievement Center.</a:t>
            </a:r>
          </a:p>
          <a:p>
            <a:pPr marL="900815" lvl="1" indent="-450407" algn="l">
              <a:lnSpc>
                <a:spcPts val="4589"/>
              </a:lnSpc>
              <a:buFont typeface="Arial"/>
              <a:buChar char="•"/>
            </a:pPr>
            <a:r>
              <a:rPr lang="en-US" sz="4172" dirty="0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Request medical documentation, letters of support, and other appeal documentation as soon as possible. </a:t>
            </a:r>
          </a:p>
          <a:p>
            <a:pPr algn="l">
              <a:lnSpc>
                <a:spcPts val="2749"/>
              </a:lnSpc>
            </a:pPr>
            <a:endParaRPr lang="en-US" sz="4172" dirty="0">
              <a:solidFill>
                <a:srgbClr val="172552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4589"/>
              </a:lnSpc>
            </a:pPr>
            <a:r>
              <a:rPr lang="en-US" sz="4172" b="1" dirty="0">
                <a:solidFill>
                  <a:srgbClr val="172552"/>
                </a:solidFill>
                <a:latin typeface="TT Hoves Bold"/>
                <a:ea typeface="TT Hoves Bold"/>
                <a:cs typeface="TT Hoves Bold"/>
                <a:sym typeface="TT Hoves Bold"/>
              </a:rPr>
              <a:t>Submit on time</a:t>
            </a:r>
          </a:p>
          <a:p>
            <a:pPr algn="l">
              <a:lnSpc>
                <a:spcPts val="4589"/>
              </a:lnSpc>
            </a:pPr>
            <a:endParaRPr lang="en-US" sz="4172" b="1" dirty="0">
              <a:solidFill>
                <a:srgbClr val="172552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l">
              <a:lnSpc>
                <a:spcPts val="4589"/>
              </a:lnSpc>
            </a:pPr>
            <a:endParaRPr lang="en-US" sz="4172" b="1" dirty="0">
              <a:solidFill>
                <a:srgbClr val="172552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l">
              <a:lnSpc>
                <a:spcPts val="4589"/>
              </a:lnSpc>
            </a:pPr>
            <a:endParaRPr lang="en-US" sz="4172" b="1" dirty="0">
              <a:solidFill>
                <a:srgbClr val="172552"/>
              </a:solidFill>
              <a:latin typeface="TT Hoves Bold"/>
              <a:ea typeface="TT Hoves Bold"/>
              <a:cs typeface="TT Hoves Bold"/>
              <a:sym typeface="TT Hoves Bold"/>
            </a:endParaRPr>
          </a:p>
        </p:txBody>
      </p:sp>
      <p:grpSp>
        <p:nvGrpSpPr>
          <p:cNvPr id="6" name="Group 6" descr="Emphasis that the dismissal appeal deadline is Friday, January 2, 2026 at 4:00 P.M ES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26771" y="10148771"/>
            <a:ext cx="14252678" cy="1248590"/>
            <a:chOff x="0" y="0"/>
            <a:chExt cx="2111508" cy="184976"/>
          </a:xfrm>
        </p:grpSpPr>
        <p:sp>
          <p:nvSpPr>
            <p:cNvPr id="7" name="Freeform 7" descr="Emphasis on the dismissal appeal deadline of Friday, January 2, 2026 at 4:00 P.M EST."/>
            <p:cNvSpPr/>
            <p:nvPr/>
          </p:nvSpPr>
          <p:spPr>
            <a:xfrm>
              <a:off x="0" y="0"/>
              <a:ext cx="2111508" cy="184976"/>
            </a:xfrm>
            <a:custGeom>
              <a:avLst/>
              <a:gdLst/>
              <a:ahLst/>
              <a:cxnLst/>
              <a:rect l="l" t="t" r="r" b="b"/>
              <a:pathLst>
                <a:path w="2111508" h="184976">
                  <a:moveTo>
                    <a:pt x="0" y="0"/>
                  </a:moveTo>
                  <a:lnTo>
                    <a:pt x="2111508" y="0"/>
                  </a:lnTo>
                  <a:lnTo>
                    <a:pt x="2111508" y="184976"/>
                  </a:lnTo>
                  <a:lnTo>
                    <a:pt x="0" y="184976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111508" cy="242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16628" y="988328"/>
            <a:ext cx="2301862" cy="2301862"/>
          </a:xfrm>
          <a:custGeom>
            <a:avLst/>
            <a:gdLst/>
            <a:ahLst/>
            <a:cxnLst/>
            <a:rect l="l" t="t" r="r" b="b"/>
            <a:pathLst>
              <a:path w="2301862" h="2301862">
                <a:moveTo>
                  <a:pt x="0" y="0"/>
                </a:moveTo>
                <a:lnTo>
                  <a:pt x="2301862" y="0"/>
                </a:lnTo>
                <a:lnTo>
                  <a:pt x="2301862" y="2301862"/>
                </a:lnTo>
                <a:lnTo>
                  <a:pt x="0" y="23018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31867" y="1549998"/>
            <a:ext cx="1071383" cy="1178521"/>
          </a:xfrm>
          <a:custGeom>
            <a:avLst/>
            <a:gdLst/>
            <a:ahLst/>
            <a:cxnLst/>
            <a:rect l="l" t="t" r="r" b="b"/>
            <a:pathLst>
              <a:path w="1071383" h="1178521">
                <a:moveTo>
                  <a:pt x="0" y="0"/>
                </a:moveTo>
                <a:lnTo>
                  <a:pt x="1071383" y="0"/>
                </a:lnTo>
                <a:lnTo>
                  <a:pt x="1071383" y="1178522"/>
                </a:lnTo>
                <a:lnTo>
                  <a:pt x="0" y="11785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5838" y="10377610"/>
            <a:ext cx="1032962" cy="838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4"/>
              </a:lnSpc>
              <a:spcBef>
                <a:spcPct val="0"/>
              </a:spcBef>
            </a:pPr>
            <a:r>
              <a:rPr lang="en-US" sz="5922">
                <a:solidFill>
                  <a:srgbClr val="000E2F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🚨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26287" y="10454297"/>
            <a:ext cx="11890824" cy="685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4"/>
              </a:lnSpc>
            </a:pPr>
            <a:r>
              <a:rPr lang="en-US" sz="4822" b="1">
                <a:solidFill>
                  <a:srgbClr val="172552"/>
                </a:solidFill>
                <a:latin typeface="TT Hoves Bold"/>
                <a:ea typeface="TT Hoves Bold"/>
                <a:cs typeface="TT Hoves Bold"/>
                <a:sym typeface="TT Hoves Bold"/>
              </a:rPr>
              <a:t>Friday, January 2, 2026 at 4:00 P.M EST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757E5003-E1EB-1262-863E-E257682BA2AF}"/>
              </a:ext>
            </a:extLst>
          </p:cNvPr>
          <p:cNvSpPr txBox="1"/>
          <p:nvPr/>
        </p:nvSpPr>
        <p:spPr>
          <a:xfrm>
            <a:off x="891573" y="11076970"/>
            <a:ext cx="16914810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89"/>
              </a:lnSpc>
            </a:pPr>
            <a:endParaRPr lang="en-US" sz="4172" b="1" dirty="0">
              <a:solidFill>
                <a:srgbClr val="172552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marL="900815" lvl="1" indent="-450407" algn="l">
              <a:lnSpc>
                <a:spcPts val="4589"/>
              </a:lnSpc>
              <a:buFont typeface="Arial"/>
              <a:buChar char="•"/>
            </a:pPr>
            <a:r>
              <a:rPr lang="en-US" sz="4172" dirty="0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Late appeals will NOT be accepted.</a:t>
            </a:r>
          </a:p>
          <a:p>
            <a:pPr marL="900815" lvl="1" indent="-450407" algn="l">
              <a:lnSpc>
                <a:spcPts val="4589"/>
              </a:lnSpc>
              <a:buFont typeface="Arial"/>
              <a:buChar char="•"/>
            </a:pPr>
            <a:r>
              <a:rPr lang="en-US" sz="4172" dirty="0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Do not wait until the last day of the deadline!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784F08C8-3DDC-BCF8-B6F4-10A4D010EC2C}"/>
              </a:ext>
            </a:extLst>
          </p:cNvPr>
          <p:cNvSpPr txBox="1"/>
          <p:nvPr/>
        </p:nvSpPr>
        <p:spPr>
          <a:xfrm>
            <a:off x="626771" y="13323982"/>
            <a:ext cx="16914810" cy="482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89"/>
              </a:lnSpc>
            </a:pPr>
            <a:r>
              <a:rPr lang="en-US" sz="4172" b="1" dirty="0">
                <a:solidFill>
                  <a:srgbClr val="172552"/>
                </a:solidFill>
                <a:latin typeface="TT Hoves Bold"/>
                <a:ea typeface="TT Hoves Bold"/>
                <a:cs typeface="TT Hoves Bold"/>
                <a:sym typeface="TT Hoves Bold"/>
              </a:rPr>
              <a:t>Complete the appeal form thoroughly</a:t>
            </a:r>
          </a:p>
          <a:p>
            <a:pPr marL="900815" lvl="1" indent="-450407" algn="l">
              <a:lnSpc>
                <a:spcPts val="4589"/>
              </a:lnSpc>
              <a:buFont typeface="Arial"/>
              <a:buChar char="•"/>
            </a:pPr>
            <a:r>
              <a:rPr lang="en-US" sz="4172" dirty="0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Fill out all sections of the form.</a:t>
            </a:r>
          </a:p>
          <a:p>
            <a:pPr marL="900815" lvl="1" indent="-450407" algn="l">
              <a:lnSpc>
                <a:spcPts val="4589"/>
              </a:lnSpc>
              <a:buFont typeface="Arial"/>
              <a:buChar char="•"/>
            </a:pPr>
            <a:r>
              <a:rPr lang="en-US" sz="4172" dirty="0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Reflect deeply and respond to each question fully.</a:t>
            </a:r>
          </a:p>
          <a:p>
            <a:pPr algn="l">
              <a:lnSpc>
                <a:spcPts val="2749"/>
              </a:lnSpc>
            </a:pPr>
            <a:endParaRPr lang="en-US" sz="4172" dirty="0">
              <a:solidFill>
                <a:srgbClr val="172552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4589"/>
              </a:lnSpc>
            </a:pPr>
            <a:r>
              <a:rPr lang="en-US" sz="4172" b="1" dirty="0">
                <a:solidFill>
                  <a:srgbClr val="172552"/>
                </a:solidFill>
                <a:latin typeface="TT Hoves Bold"/>
                <a:ea typeface="TT Hoves Bold"/>
                <a:cs typeface="TT Hoves Bold"/>
                <a:sym typeface="TT Hoves Bold"/>
              </a:rPr>
              <a:t>Submit relevant documentation </a:t>
            </a:r>
            <a:r>
              <a:rPr lang="en-US" sz="4172" i="1" dirty="0">
                <a:solidFill>
                  <a:srgbClr val="172552"/>
                </a:solidFill>
                <a:latin typeface="TT Hoves" panose="020B0604020202020204" charset="0"/>
                <a:ea typeface="TT Hoves Bold"/>
                <a:cs typeface="TT Hoves Bold"/>
                <a:sym typeface="TT Hoves Bold"/>
              </a:rPr>
              <a:t>(up to 3 documents)</a:t>
            </a:r>
          </a:p>
          <a:p>
            <a:pPr algn="l">
              <a:lnSpc>
                <a:spcPts val="2749"/>
              </a:lnSpc>
            </a:pPr>
            <a:endParaRPr lang="en-US" sz="4172" b="1" dirty="0">
              <a:solidFill>
                <a:srgbClr val="172552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l">
              <a:lnSpc>
                <a:spcPts val="4589"/>
              </a:lnSpc>
            </a:pPr>
            <a:r>
              <a:rPr lang="en-US" sz="4172" b="1" dirty="0">
                <a:solidFill>
                  <a:srgbClr val="172552"/>
                </a:solidFill>
                <a:latin typeface="TT Hoves Bold"/>
                <a:ea typeface="TT Hoves Bold"/>
                <a:cs typeface="TT Hoves Bold"/>
                <a:sym typeface="TT Hoves Bold"/>
              </a:rPr>
              <a:t>Once your appeal is submitted</a:t>
            </a:r>
          </a:p>
          <a:p>
            <a:pPr marL="900815" lvl="1" indent="-450407" algn="l">
              <a:lnSpc>
                <a:spcPts val="4589"/>
              </a:lnSpc>
              <a:buFont typeface="Arial"/>
              <a:buChar char="•"/>
            </a:pPr>
            <a:r>
              <a:rPr lang="en-US" sz="4172" dirty="0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After the appeal is submitted, you’ll receive a confirmation email with a summary of your responses.</a:t>
            </a:r>
          </a:p>
        </p:txBody>
      </p:sp>
      <p:sp>
        <p:nvSpPr>
          <p:cNvPr id="13" name="TextBox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554657" y="10377610"/>
            <a:ext cx="1032962" cy="838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4"/>
              </a:lnSpc>
              <a:spcBef>
                <a:spcPct val="0"/>
              </a:spcBef>
            </a:pPr>
            <a:r>
              <a:rPr lang="en-US" sz="5922">
                <a:solidFill>
                  <a:srgbClr val="000E2F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🚨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815</Words>
  <Application>Microsoft Office PowerPoint</Application>
  <PresentationFormat>Custom</PresentationFormat>
  <Paragraphs>142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Bricolage Grotesque Condensed Ultra-Bold</vt:lpstr>
      <vt:lpstr>TT Hoves</vt:lpstr>
      <vt:lpstr>TT Hoves Bold</vt:lpstr>
      <vt:lpstr>Calibri</vt:lpstr>
      <vt:lpstr>Arial</vt:lpstr>
      <vt:lpstr>Bricolage Grotesque Condensed Bold</vt:lpstr>
      <vt:lpstr>Bricolage Grotesque Condensed</vt:lpstr>
      <vt:lpstr>Office Theme</vt:lpstr>
      <vt:lpstr>Tips for Submitting your Dismissal Appeal</vt:lpstr>
      <vt:lpstr>WE’RE HERE TO HELP</vt:lpstr>
      <vt:lpstr>OVERVIEW</vt:lpstr>
      <vt:lpstr>WHERE TO START</vt:lpstr>
      <vt:lpstr>DISMISSAL APPEAL NOTIFICATION</vt:lpstr>
      <vt:lpstr>APPEAL RESOURCES</vt:lpstr>
      <vt:lpstr>TIPS FOR A STRONG APPEAL</vt:lpstr>
      <vt:lpstr>SHARE A CLEAR OVERVIEW</vt:lpstr>
      <vt:lpstr>FINAL REMINDERS!</vt:lpstr>
      <vt:lpstr>LINKS TO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Submitting your Dismissal Appeal</dc:title>
  <cp:lastModifiedBy>Santoro, Nicole</cp:lastModifiedBy>
  <cp:revision>4</cp:revision>
  <dcterms:created xsi:type="dcterms:W3CDTF">2006-08-16T00:00:00Z</dcterms:created>
  <dcterms:modified xsi:type="dcterms:W3CDTF">2025-11-10T20:20:19Z</dcterms:modified>
  <dc:identifier>DAG2coz8Fqs</dc:identifier>
</cp:coreProperties>
</file>